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869" r:id="rId2"/>
    <p:sldId id="1178" r:id="rId3"/>
    <p:sldId id="1049" r:id="rId4"/>
    <p:sldId id="1009" r:id="rId5"/>
    <p:sldId id="1050" r:id="rId6"/>
    <p:sldId id="1051" r:id="rId7"/>
    <p:sldId id="1052" r:id="rId8"/>
    <p:sldId id="1013" r:id="rId9"/>
    <p:sldId id="1014" r:id="rId10"/>
    <p:sldId id="1179" r:id="rId11"/>
    <p:sldId id="1157" r:id="rId12"/>
    <p:sldId id="1053" r:id="rId13"/>
    <p:sldId id="1054" r:id="rId14"/>
    <p:sldId id="1055" r:id="rId15"/>
    <p:sldId id="1153" r:id="rId16"/>
    <p:sldId id="1154" r:id="rId17"/>
    <p:sldId id="1152" r:id="rId18"/>
    <p:sldId id="1158" r:id="rId19"/>
    <p:sldId id="1159" r:id="rId20"/>
    <p:sldId id="1160" r:id="rId21"/>
    <p:sldId id="1161" r:id="rId22"/>
    <p:sldId id="1058" r:id="rId23"/>
    <p:sldId id="1059" r:id="rId24"/>
    <p:sldId id="1162" r:id="rId25"/>
    <p:sldId id="1060" r:id="rId26"/>
    <p:sldId id="1028" r:id="rId27"/>
    <p:sldId id="1163" r:id="rId28"/>
    <p:sldId id="1164" r:id="rId29"/>
    <p:sldId id="1062" r:id="rId30"/>
    <p:sldId id="1165" r:id="rId31"/>
    <p:sldId id="1166" r:id="rId32"/>
    <p:sldId id="1063" r:id="rId33"/>
    <p:sldId id="1167" r:id="rId34"/>
    <p:sldId id="1064" r:id="rId35"/>
    <p:sldId id="1065" r:id="rId36"/>
    <p:sldId id="1066" r:id="rId37"/>
    <p:sldId id="1169" r:id="rId38"/>
    <p:sldId id="1170" r:id="rId39"/>
    <p:sldId id="1068" r:id="rId40"/>
    <p:sldId id="1069" r:id="rId41"/>
    <p:sldId id="1070" r:id="rId42"/>
    <p:sldId id="1071" r:id="rId43"/>
  </p:sldIdLst>
  <p:sldSz cx="9720263" cy="6480175"/>
  <p:notesSz cx="7772400" cy="100584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800" kern="1200">
        <a:solidFill>
          <a:srgbClr val="000000"/>
        </a:solidFill>
        <a:latin typeface="Century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3605F"/>
    <a:srgbClr val="100C25"/>
    <a:srgbClr val="0D0C1A"/>
    <a:srgbClr val="FFFFFF"/>
    <a:srgbClr val="FF1315"/>
    <a:srgbClr val="24FF34"/>
    <a:srgbClr val="000000"/>
    <a:srgbClr val="FFFEE2"/>
    <a:srgbClr val="DCE1F0"/>
    <a:srgbClr val="010E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36" autoAdjust="0"/>
    <p:restoredTop sz="84056" autoAdjust="0"/>
  </p:normalViewPr>
  <p:slideViewPr>
    <p:cSldViewPr>
      <p:cViewPr varScale="1">
        <p:scale>
          <a:sx n="102" d="100"/>
          <a:sy n="102" d="100"/>
        </p:scale>
        <p:origin x="-1344" y="-104"/>
      </p:cViewPr>
      <p:guideLst>
        <p:guide orient="horz" pos="2160"/>
        <p:guide pos="288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280" d="100"/>
        <a:sy n="2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9513B198-E19C-754D-BBD4-6C71AFCC87D3}" type="datetimeFigureOut">
              <a:rPr lang="en-US"/>
              <a:pPr>
                <a:defRPr/>
              </a:pPr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CD06920A-BEC7-E246-81CE-C85D535EF0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84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8384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ＭＳ Ｐゴシック" pitchFamily="59" charset="-128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59" charset="0"/>
        <a:ea typeface="ＭＳ Ｐゴシック" pitchFamily="5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0163" y="1006475"/>
            <a:ext cx="5170487" cy="3448050"/>
          </a:xfrm>
          <a:ln/>
        </p:spPr>
      </p:sp>
      <p:sp>
        <p:nvSpPr>
          <p:cNvPr id="8195" name="Text Box 1027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057275" y="754063"/>
            <a:ext cx="5657850" cy="3771900"/>
          </a:xfrm>
          <a:ln/>
        </p:spPr>
      </p:sp>
      <p:sp>
        <p:nvSpPr>
          <p:cNvPr id="56322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8375"/>
            <a:ext cx="6216650" cy="452596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01882" tIns="50941" rIns="101882" bIns="50941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057275" y="754063"/>
            <a:ext cx="5657850" cy="3771900"/>
          </a:xfrm>
          <a:ln/>
        </p:spPr>
      </p:sp>
      <p:sp>
        <p:nvSpPr>
          <p:cNvPr id="66562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8375"/>
            <a:ext cx="6216650" cy="452596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01882" tIns="50941" rIns="101882" bIns="50941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057275" y="754063"/>
            <a:ext cx="5657850" cy="3771900"/>
          </a:xfrm>
          <a:ln/>
        </p:spPr>
      </p:sp>
      <p:sp>
        <p:nvSpPr>
          <p:cNvPr id="70658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8375"/>
            <a:ext cx="6216650" cy="452596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01882" tIns="50941" rIns="101882" bIns="50941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747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747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747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747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3277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057275" y="754063"/>
            <a:ext cx="5657850" cy="3771900"/>
          </a:xfrm>
          <a:ln/>
        </p:spPr>
      </p:sp>
      <p:sp>
        <p:nvSpPr>
          <p:cNvPr id="34818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8375"/>
            <a:ext cx="6216650" cy="452596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01882" tIns="50941" rIns="101882" bIns="50941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6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4198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1433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1945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215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235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303213"/>
            <a:ext cx="5486400" cy="3657600"/>
          </a:xfrm>
          <a:ln/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303213"/>
            <a:ext cx="5486400" cy="3657600"/>
          </a:xfrm>
          <a:ln/>
        </p:spPr>
      </p:sp>
      <p:sp>
        <p:nvSpPr>
          <p:cNvPr id="276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900113" y="0"/>
            <a:ext cx="5400676" cy="3600450"/>
          </a:xfrm>
          <a:ln/>
        </p:spPr>
      </p:sp>
      <p:sp>
        <p:nvSpPr>
          <p:cNvPr id="389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101882" tIns="50941" rIns="101882" bIns="50941" anchor="ctr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057275" y="754063"/>
            <a:ext cx="5657850" cy="3771900"/>
          </a:xfrm>
          <a:ln/>
        </p:spPr>
      </p:sp>
      <p:sp>
        <p:nvSpPr>
          <p:cNvPr id="46082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036638" y="4778375"/>
            <a:ext cx="5699125" cy="452596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01882" tIns="50941" rIns="101882" bIns="50941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5850" y="762000"/>
            <a:ext cx="5600700" cy="3733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057275" y="754063"/>
            <a:ext cx="5657850" cy="3771900"/>
          </a:xfrm>
          <a:ln/>
        </p:spPr>
      </p:sp>
      <p:sp>
        <p:nvSpPr>
          <p:cNvPr id="50178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8375"/>
            <a:ext cx="6216650" cy="452596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01882" tIns="50941" rIns="101882" bIns="50941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057275" y="754063"/>
            <a:ext cx="5657850" cy="3771900"/>
          </a:xfrm>
          <a:ln/>
        </p:spPr>
      </p:sp>
      <p:sp>
        <p:nvSpPr>
          <p:cNvPr id="52226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8375"/>
            <a:ext cx="6216650" cy="452596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01882" tIns="50941" rIns="101882" bIns="50941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057275" y="754063"/>
            <a:ext cx="5657850" cy="3771900"/>
          </a:xfrm>
          <a:ln/>
        </p:spPr>
      </p:sp>
      <p:sp>
        <p:nvSpPr>
          <p:cNvPr id="54274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8375"/>
            <a:ext cx="6216650" cy="452596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01882" tIns="50941" rIns="101882" bIns="50941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057275" y="754063"/>
            <a:ext cx="5657850" cy="3771900"/>
          </a:xfrm>
          <a:ln/>
        </p:spPr>
      </p:sp>
      <p:sp>
        <p:nvSpPr>
          <p:cNvPr id="54274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8375"/>
            <a:ext cx="6216650" cy="452596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101882" tIns="50941" rIns="101882" bIns="50941"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2012950"/>
            <a:ext cx="8262937" cy="1389063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325" y="3671888"/>
            <a:ext cx="6805613" cy="16557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5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1511300"/>
            <a:ext cx="8748713" cy="4276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2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00" y="258763"/>
            <a:ext cx="2185988" cy="55292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58763"/>
            <a:ext cx="6410325" cy="55292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37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775" y="1511300"/>
            <a:ext cx="8748713" cy="20621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775" y="3725863"/>
            <a:ext cx="8748713" cy="206216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511300"/>
            <a:ext cx="8748713" cy="4276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7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4164013"/>
            <a:ext cx="8261350" cy="1287462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46375"/>
            <a:ext cx="8261350" cy="141763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775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775" y="1511300"/>
            <a:ext cx="4297363" cy="4276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5538" y="1511300"/>
            <a:ext cx="4298950" cy="4276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5" y="1450975"/>
            <a:ext cx="4295775" cy="60483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775" y="2055813"/>
            <a:ext cx="4295775" cy="3732212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125" y="1450975"/>
            <a:ext cx="4297363" cy="60483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125" y="2055813"/>
            <a:ext cx="4297363" cy="3732212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32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3198813" cy="1096962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475" y="258763"/>
            <a:ext cx="5434013" cy="5529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775" y="1355725"/>
            <a:ext cx="3198813" cy="44323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08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535488"/>
            <a:ext cx="5832475" cy="5365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5000" y="579438"/>
            <a:ext cx="5832475" cy="38877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5000" y="5072063"/>
            <a:ext cx="5832475" cy="7604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752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+mj-lt"/>
          <a:ea typeface="ＭＳ Ｐゴシック" pitchFamily="59" charset="-128"/>
          <a:cs typeface="ＭＳ Ｐゴシック" pitchFamily="59" charset="-128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Arial" charset="0"/>
          <a:ea typeface="ＭＳ Ｐゴシック" pitchFamily="59" charset="-128"/>
          <a:cs typeface="ＭＳ Ｐゴシック" pitchFamily="59" charset="-128"/>
        </a:defRPr>
      </a:lvl5pPr>
      <a:lvl6pPr marL="18970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6pPr>
      <a:lvl7pPr marL="23542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7pPr>
      <a:lvl8pPr marL="28114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8pPr>
      <a:lvl9pPr marL="3268663" algn="l" defTabSz="449263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59" charset="0"/>
          <a:ea typeface="ＭＳ Ｐゴシック" pitchFamily="59" charset="-128"/>
        </a:defRPr>
      </a:lvl9pPr>
    </p:titleStyle>
    <p:bodyStyle>
      <a:lvl1pPr marL="431800" indent="-323850" algn="l" defTabSz="449263" rtl="0" eaLnBrk="0" fontAlgn="base" hangingPunct="0">
        <a:spcBef>
          <a:spcPct val="0"/>
        </a:spcBef>
        <a:spcAft>
          <a:spcPts val="1413"/>
        </a:spcAft>
        <a:buClr>
          <a:srgbClr val="000000"/>
        </a:buClr>
        <a:buSzPct val="45000"/>
        <a:buFont typeface="StarSymbol" charset="0"/>
        <a:buChar char="●"/>
        <a:defRPr sz="3200">
          <a:solidFill>
            <a:srgbClr val="000000"/>
          </a:solidFill>
          <a:latin typeface="+mn-lt"/>
          <a:ea typeface="ＭＳ Ｐゴシック" pitchFamily="59" charset="-128"/>
          <a:cs typeface="ＭＳ Ｐゴシック" pitchFamily="59" charset="-128"/>
        </a:defRPr>
      </a:lvl1pPr>
      <a:lvl2pPr marL="863600" indent="-287338" algn="l" defTabSz="449263" rtl="0" eaLnBrk="0" fontAlgn="base" hangingPunct="0">
        <a:spcBef>
          <a:spcPct val="0"/>
        </a:spcBef>
        <a:spcAft>
          <a:spcPts val="1125"/>
        </a:spcAft>
        <a:buClr>
          <a:srgbClr val="000000"/>
        </a:buClr>
        <a:buSzPct val="75000"/>
        <a:buFont typeface="StarSymbol" charset="0"/>
        <a:buChar char="–"/>
        <a:defRPr sz="2800">
          <a:solidFill>
            <a:srgbClr val="000000"/>
          </a:solidFill>
          <a:latin typeface="+mn-lt"/>
          <a:ea typeface="ＭＳ Ｐゴシック" pitchFamily="59" charset="-128"/>
        </a:defRPr>
      </a:lvl2pPr>
      <a:lvl3pPr marL="1295400" indent="-2159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45000"/>
        <a:buFont typeface="StarSymbol" charset="0"/>
        <a:buChar char="●"/>
        <a:defRPr sz="2400">
          <a:solidFill>
            <a:srgbClr val="000000"/>
          </a:solidFill>
          <a:latin typeface="+mn-lt"/>
          <a:ea typeface="ＭＳ Ｐゴシック" pitchFamily="59" charset="-128"/>
        </a:defRPr>
      </a:lvl3pPr>
      <a:lvl4pPr marL="1727200" indent="-215900" algn="l" defTabSz="449263" rtl="0" eaLnBrk="0" fontAlgn="base" hangingPunct="0">
        <a:spcBef>
          <a:spcPct val="0"/>
        </a:spcBef>
        <a:spcAft>
          <a:spcPts val="563"/>
        </a:spcAft>
        <a:buClr>
          <a:srgbClr val="000000"/>
        </a:buClr>
        <a:buSzPct val="75000"/>
        <a:buFont typeface="StarSymbol" charset="0"/>
        <a:buChar char="–"/>
        <a:defRPr sz="2000">
          <a:solidFill>
            <a:srgbClr val="000000"/>
          </a:solidFill>
          <a:latin typeface="+mn-lt"/>
          <a:ea typeface="ＭＳ Ｐゴシック" pitchFamily="59" charset="-128"/>
        </a:defRPr>
      </a:lvl4pPr>
      <a:lvl5pPr marL="2159000" indent="-215900" algn="l" defTabSz="449263" rtl="0" eaLnBrk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5pPr>
      <a:lvl6pPr marL="26162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6pPr>
      <a:lvl7pPr marL="30734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7pPr>
      <a:lvl8pPr marL="35306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8pPr>
      <a:lvl9pPr marL="3987800" indent="-215900" algn="l" defTabSz="449263" rtl="0" fontAlgn="base" hangingPunct="0">
        <a:spcBef>
          <a:spcPct val="0"/>
        </a:spcBef>
        <a:spcAft>
          <a:spcPts val="275"/>
        </a:spcAft>
        <a:buClr>
          <a:srgbClr val="000000"/>
        </a:buClr>
        <a:buSzPct val="45000"/>
        <a:buFont typeface="StarSymbol" charset="0"/>
        <a:buChar char="●"/>
        <a:defRPr sz="2000">
          <a:solidFill>
            <a:srgbClr val="000000"/>
          </a:solidFill>
          <a:latin typeface="+mn-lt"/>
          <a:ea typeface="ＭＳ Ｐゴシック" pitchFamily="5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www.astro.indiana.edu/~classweb/a100s1275/Chapter9/Applets/formation_circlular_orbits.htm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228599" y="1805306"/>
            <a:ext cx="9355932" cy="1560427"/>
          </a:xfrm>
          <a:prstGeom prst="rect">
            <a:avLst/>
          </a:prstGeom>
          <a:solidFill>
            <a:srgbClr val="000080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square" lIns="274320" tIns="228600" rIns="274320" bIns="22860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Exam 1: 	Wednesday, Sept. 28</a:t>
            </a:r>
          </a:p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	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	Chapters 1-4, Lectures 1-10, Homework 1-4</a:t>
            </a:r>
          </a:p>
        </p:txBody>
      </p:sp>
      <p:sp>
        <p:nvSpPr>
          <p:cNvPr id="6" name="Rectangle 1026"/>
          <p:cNvSpPr>
            <a:spLocks noChangeArrowheads="1"/>
          </p:cNvSpPr>
          <p:nvPr/>
        </p:nvSpPr>
        <p:spPr bwMode="auto">
          <a:xfrm>
            <a:off x="211931" y="662306"/>
            <a:ext cx="9355932" cy="1000274"/>
          </a:xfrm>
          <a:prstGeom prst="rect">
            <a:avLst/>
          </a:prstGeom>
          <a:solidFill>
            <a:srgbClr val="000080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square" lIns="274320" tIns="228600" rIns="274320" bIns="22860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Homework 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#4: 	due Monday, Sept. 26, 9:00 pm</a:t>
            </a:r>
          </a:p>
        </p:txBody>
      </p:sp>
      <p:sp>
        <p:nvSpPr>
          <p:cNvPr id="7" name="Rectangle 1026"/>
          <p:cNvSpPr>
            <a:spLocks noChangeArrowheads="1"/>
          </p:cNvSpPr>
          <p:nvPr/>
        </p:nvSpPr>
        <p:spPr bwMode="auto">
          <a:xfrm>
            <a:off x="211931" y="3557906"/>
            <a:ext cx="9372600" cy="2120581"/>
          </a:xfrm>
          <a:prstGeom prst="rect">
            <a:avLst/>
          </a:prstGeom>
          <a:solidFill>
            <a:srgbClr val="000080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square" lIns="274320" tIns="228600" rIns="274320" bIns="22860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 err="1" smtClean="0">
                <a:solidFill>
                  <a:srgbClr val="FFFF00"/>
                </a:solidFill>
                <a:latin typeface="+mj-lt"/>
                <a:cs typeface="Arial Narrow"/>
              </a:rPr>
              <a:t>Exoplanet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 Project Part I due Weds., Oct. 5, 5</a:t>
            </a: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:00 pm, </a:t>
            </a:r>
            <a:endParaRPr lang="en-US" dirty="0" smtClean="0">
              <a:solidFill>
                <a:srgbClr val="FFFF00"/>
              </a:solidFill>
              <a:latin typeface="+mj-lt"/>
              <a:cs typeface="Arial Narrow"/>
            </a:endParaRPr>
          </a:p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	I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nstructions &amp; Guide posted on Canvas</a:t>
            </a:r>
          </a:p>
          <a:p>
            <a:pPr>
              <a:lnSpc>
                <a:spcPct val="130000"/>
              </a:lnSpc>
              <a:buClr>
                <a:schemeClr val="bg1">
                  <a:lumMod val="20000"/>
                  <a:lumOff val="80000"/>
                </a:schemeClr>
              </a:buClr>
              <a:defRPr/>
            </a:pPr>
            <a:r>
              <a:rPr lang="en-US" dirty="0">
                <a:solidFill>
                  <a:srgbClr val="FFFF00"/>
                </a:solidFill>
                <a:latin typeface="+mj-lt"/>
                <a:cs typeface="Arial Narrow"/>
              </a:rPr>
              <a:t>	</a:t>
            </a:r>
            <a:r>
              <a:rPr lang="en-US" dirty="0" smtClean="0">
                <a:solidFill>
                  <a:srgbClr val="FFFF00"/>
                </a:solidFill>
                <a:latin typeface="+mj-lt"/>
                <a:cs typeface="Arial Narrow"/>
              </a:rPr>
              <a:t>Submission instructions to come</a:t>
            </a:r>
          </a:p>
        </p:txBody>
      </p:sp>
    </p:spTree>
    <p:extLst>
      <p:ext uri="{BB962C8B-B14F-4D97-AF65-F5344CB8AC3E}">
        <p14:creationId xmlns:p14="http://schemas.microsoft.com/office/powerpoint/2010/main" val="1638087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ets2.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" y="-549274"/>
            <a:ext cx="9584532" cy="7676500"/>
          </a:xfrm>
          <a:prstGeom prst="rect">
            <a:avLst/>
          </a:prstGeom>
        </p:spPr>
      </p:pic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64331" y="3316287"/>
            <a:ext cx="866775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small </a:t>
            </a: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solid nucleus</a:t>
            </a:r>
            <a:endParaRPr lang="en-US" sz="2400" dirty="0">
              <a:solidFill>
                <a:srgbClr val="E8E9D1"/>
              </a:solidFill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“dirty snow ball”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highly eccentric orbits 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very long “tails” </a:t>
            </a:r>
            <a:r>
              <a:rPr lang="en-US" sz="2400" dirty="0">
                <a:solidFill>
                  <a:srgbClr val="E8E9D1"/>
                </a:solidFill>
                <a:latin typeface="Arial" charset="0"/>
              </a:rPr>
              <a:t>(when “near” the Sun)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all </a:t>
            </a:r>
            <a:r>
              <a:rPr lang="en-US" sz="2400" dirty="0">
                <a:solidFill>
                  <a:srgbClr val="E8E9D1"/>
                </a:solidFill>
                <a:latin typeface="Arial" charset="0"/>
              </a:rPr>
              <a:t>orbit inclinations</a:t>
            </a: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381000" y="381000"/>
            <a:ext cx="2997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>
                <a:solidFill>
                  <a:srgbClr val="FFFF00"/>
                </a:solidFill>
                <a:latin typeface="Arial" charset="0"/>
              </a:rPr>
              <a:t>Comets</a:t>
            </a:r>
            <a:br>
              <a:rPr lang="en-US" sz="4000" b="1">
                <a:solidFill>
                  <a:srgbClr val="FFFF00"/>
                </a:solidFill>
                <a:latin typeface="Arial" charset="0"/>
              </a:rPr>
            </a:br>
            <a:endParaRPr lang="en-US" sz="4000" b="1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53253" name="Picture 4" descr="Hall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92088"/>
            <a:ext cx="1998662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657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C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uiper_belt_-_Oort_cloud-en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31" y="0"/>
            <a:ext cx="7557055" cy="6480175"/>
          </a:xfrm>
          <a:prstGeom prst="rect">
            <a:avLst/>
          </a:prstGeom>
        </p:spPr>
      </p:pic>
      <p:sp>
        <p:nvSpPr>
          <p:cNvPr id="55299" name="Rectangle 7"/>
          <p:cNvSpPr>
            <a:spLocks noChangeArrowheads="1"/>
          </p:cNvSpPr>
          <p:nvPr/>
        </p:nvSpPr>
        <p:spPr bwMode="auto">
          <a:xfrm>
            <a:off x="152399" y="2706687"/>
            <a:ext cx="4402932" cy="914400"/>
          </a:xfrm>
          <a:prstGeom prst="rect">
            <a:avLst/>
          </a:prstGeom>
          <a:solidFill>
            <a:srgbClr val="100C2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defTabSz="449263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Comets are found mainly in two regions of the solar system</a:t>
            </a:r>
          </a:p>
        </p:txBody>
      </p:sp>
    </p:spTree>
    <p:extLst>
      <p:ext uri="{BB962C8B-B14F-4D97-AF65-F5344CB8AC3E}">
        <p14:creationId xmlns:p14="http://schemas.microsoft.com/office/powerpoint/2010/main" val="3793677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Mimas_satu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3225800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 descr="Planet_Cra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0"/>
            <a:ext cx="58689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287338" y="2706688"/>
            <a:ext cx="3505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E8E8D3"/>
                </a:solidFill>
                <a:latin typeface="Arial" charset="0"/>
              </a:rPr>
              <a:t>Craters are ubiquitous on solid objects</a:t>
            </a:r>
          </a:p>
        </p:txBody>
      </p:sp>
      <p:pic>
        <p:nvPicPr>
          <p:cNvPr id="65541" name="Picture 5" descr="Phob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3581400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06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809625" y="1511300"/>
            <a:ext cx="83439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600" b="1" dirty="0">
                <a:solidFill>
                  <a:srgbClr val="E8E8D3"/>
                </a:solidFill>
                <a:latin typeface="Arial" charset="0"/>
              </a:rPr>
              <a:t>How do we account for what we see in the solar system?</a:t>
            </a:r>
          </a:p>
        </p:txBody>
      </p:sp>
    </p:spTree>
    <p:extLst>
      <p:ext uri="{BB962C8B-B14F-4D97-AF65-F5344CB8AC3E}">
        <p14:creationId xmlns:p14="http://schemas.microsoft.com/office/powerpoint/2010/main" val="876810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533400"/>
            <a:ext cx="3657600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The Nebular </a:t>
            </a:r>
            <a:br>
              <a:rPr lang="en-GB" dirty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</a:br>
            <a:r>
              <a:rPr lang="en-GB" dirty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Theory</a:t>
            </a:r>
          </a:p>
        </p:txBody>
      </p:sp>
      <p:sp>
        <p:nvSpPr>
          <p:cNvPr id="1341443" name="Text Box 3"/>
          <p:cNvSpPr txBox="1">
            <a:spLocks noChangeArrowheads="1"/>
          </p:cNvSpPr>
          <p:nvPr/>
        </p:nvSpPr>
        <p:spPr bwMode="auto">
          <a:xfrm>
            <a:off x="228600" y="2514600"/>
            <a:ext cx="3414713" cy="304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3200" dirty="0">
                <a:solidFill>
                  <a:srgbClr val="E8E9D1"/>
                </a:solidFill>
                <a:latin typeface="+mj-lt"/>
              </a:rPr>
              <a:t>The Solar system was formed from a giant, swirling interstellar cloud of gas and dust “the solar nebula”</a:t>
            </a:r>
          </a:p>
        </p:txBody>
      </p:sp>
      <p:pic>
        <p:nvPicPr>
          <p:cNvPr id="73732" name="Picture 4" descr="orion_nebu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0"/>
            <a:ext cx="579913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0276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410_WISEantonucci_18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16" y="0"/>
            <a:ext cx="6480175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027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osetteNebula-MegaPrime-CFHT_8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60" y="0"/>
            <a:ext cx="634517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2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llars-of-creation-photo-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" y="0"/>
            <a:ext cx="842093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496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02-solar-system-nice-model-990x7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-188913"/>
            <a:ext cx="8988425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9525" y="277813"/>
            <a:ext cx="80010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4000" dirty="0">
                <a:solidFill>
                  <a:srgbClr val="E8E9D1"/>
                </a:solidFill>
                <a:latin typeface="+mj-lt"/>
              </a:rPr>
              <a:t>Formation of the Solar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775" y="2325688"/>
            <a:ext cx="6403975" cy="3540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Gravitational Collapse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Condensation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Accretion</a:t>
            </a: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Nebular Capture (giant planets)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Gas clearing by solar wind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Massive Bombardment</a:t>
            </a:r>
            <a:r>
              <a:rPr lang="en-US" sz="3200" dirty="0">
                <a:latin typeface="+mj-lt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4794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896938" y="1158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>
                <a:solidFill>
                  <a:srgbClr val="FFFF00"/>
                </a:solidFill>
                <a:latin typeface="Arial Narrow" charset="0"/>
              </a:rPr>
              <a:t>GRAVITATIONAL COLLAPSE OF PROTOSTELLAR CLOUD INTO A ROTATING DISK</a:t>
            </a:r>
          </a:p>
        </p:txBody>
      </p:sp>
      <p:pic>
        <p:nvPicPr>
          <p:cNvPr id="7171" name="Picture 4" descr="fig9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914400"/>
            <a:ext cx="29289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9531" y="1258888"/>
            <a:ext cx="6096000" cy="355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0" hangingPunct="0">
              <a:lnSpc>
                <a:spcPct val="85000"/>
              </a:lnSpc>
              <a:buClr>
                <a:srgbClr val="000000"/>
              </a:buClr>
              <a:buSzPct val="58000"/>
              <a:buFont typeface="StarSymbol" charset="0"/>
              <a:buBlip>
                <a:blip r:embed="rId4"/>
              </a:buBlip>
              <a:defRPr/>
            </a:pPr>
            <a:r>
              <a:rPr lang="en-GB" sz="2400" dirty="0" smtClean="0">
                <a:solidFill>
                  <a:srgbClr val="FFF90E"/>
                </a:solidFill>
                <a:latin typeface="Arial" charset="0"/>
              </a:rPr>
              <a:t>Temperature increases: </a:t>
            </a:r>
          </a:p>
          <a:p>
            <a:pPr marL="0" indent="0" eaLnBrk="0" hangingPunct="0">
              <a:lnSpc>
                <a:spcPct val="85000"/>
              </a:lnSpc>
              <a:buClr>
                <a:srgbClr val="000000"/>
              </a:buClr>
              <a:buSzPct val="58000"/>
              <a:defRPr/>
            </a:pPr>
            <a:r>
              <a:rPr lang="en-GB" sz="2400" dirty="0" smtClean="0">
                <a:solidFill>
                  <a:srgbClr val="FFF90E"/>
                </a:solidFill>
                <a:latin typeface="Arial" charset="0"/>
              </a:rPr>
              <a:t>	</a:t>
            </a: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Conservation of energy </a:t>
            </a:r>
            <a:r>
              <a:rPr lang="en-GB" sz="2400" dirty="0" smtClean="0">
                <a:solidFill>
                  <a:srgbClr val="FFF90E"/>
                </a:solidFill>
                <a:latin typeface="Arial" charset="0"/>
              </a:rPr>
              <a:t>							</a:t>
            </a:r>
          </a:p>
          <a:p>
            <a:pPr eaLnBrk="0" hangingPunct="0">
              <a:lnSpc>
                <a:spcPct val="85000"/>
              </a:lnSpc>
              <a:buClr>
                <a:srgbClr val="000000"/>
              </a:buClr>
              <a:buSzPct val="58000"/>
              <a:buFont typeface="StarSymbol" charset="0"/>
              <a:buBlip>
                <a:blip r:embed="rId4"/>
              </a:buBlip>
              <a:defRPr/>
            </a:pPr>
            <a:r>
              <a:rPr lang="en-GB" sz="2400" dirty="0" smtClean="0">
                <a:solidFill>
                  <a:srgbClr val="FFF90E"/>
                </a:solidFill>
                <a:latin typeface="Arial" charset="0"/>
              </a:rPr>
              <a:t>Rotation rate increases: </a:t>
            </a:r>
          </a:p>
          <a:p>
            <a:pPr marL="0" indent="0" eaLnBrk="0" hangingPunct="0">
              <a:lnSpc>
                <a:spcPct val="85000"/>
              </a:lnSpc>
              <a:buClr>
                <a:srgbClr val="000000"/>
              </a:buClr>
              <a:buSzPct val="58000"/>
              <a:defRPr/>
            </a:pPr>
            <a:r>
              <a:rPr lang="en-GB" sz="2400" dirty="0" smtClean="0">
                <a:solidFill>
                  <a:srgbClr val="FFF90E"/>
                </a:solidFill>
                <a:latin typeface="Arial" charset="0"/>
              </a:rPr>
              <a:t>	</a:t>
            </a: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Conservation of angular momentum </a:t>
            </a:r>
          </a:p>
          <a:p>
            <a:pPr eaLnBrk="0" hangingPunct="0">
              <a:lnSpc>
                <a:spcPct val="85000"/>
              </a:lnSpc>
              <a:buClr>
                <a:srgbClr val="000000"/>
              </a:buClr>
              <a:buSzPct val="58000"/>
              <a:buFont typeface="StarSymbol" charset="0"/>
              <a:buNone/>
              <a:defRPr/>
            </a:pPr>
            <a:r>
              <a:rPr lang="en-GB" sz="2400" dirty="0" smtClean="0">
                <a:solidFill>
                  <a:srgbClr val="FFF90E"/>
                </a:solidFill>
                <a:latin typeface="Arial" charset="0"/>
              </a:rPr>
              <a:t>						</a:t>
            </a:r>
          </a:p>
          <a:p>
            <a:pPr eaLnBrk="0" hangingPunct="0">
              <a:lnSpc>
                <a:spcPct val="85000"/>
              </a:lnSpc>
              <a:buClr>
                <a:srgbClr val="000000"/>
              </a:buClr>
              <a:buSzPct val="58000"/>
              <a:buFont typeface="StarSymbol" charset="0"/>
              <a:buBlip>
                <a:blip r:embed="rId4"/>
              </a:buBlip>
              <a:defRPr/>
            </a:pPr>
            <a:r>
              <a:rPr lang="en-GB" sz="2400" dirty="0" smtClean="0">
                <a:solidFill>
                  <a:srgbClr val="FFF90E"/>
                </a:solidFill>
                <a:latin typeface="Arial" charset="0"/>
              </a:rPr>
              <a:t>Rotating cloud flattens into a disk: </a:t>
            </a:r>
            <a:r>
              <a:rPr lang="ja-JP" altLang="en-GB" sz="2400" i="1" dirty="0" smtClean="0">
                <a:solidFill>
                  <a:srgbClr val="FFFFFF"/>
                </a:solidFill>
                <a:latin typeface="Arial" charset="0"/>
              </a:rPr>
              <a:t>”</a:t>
            </a:r>
            <a:r>
              <a:rPr lang="en-GB" altLang="ja-JP" sz="2400" i="1" dirty="0" err="1" smtClean="0">
                <a:solidFill>
                  <a:srgbClr val="FFFFFF"/>
                </a:solidFill>
                <a:latin typeface="Arial" charset="0"/>
              </a:rPr>
              <a:t>protoplanetary</a:t>
            </a:r>
            <a:r>
              <a:rPr lang="ja-JP" altLang="en-GB" sz="2400" i="1" dirty="0" smtClean="0">
                <a:solidFill>
                  <a:srgbClr val="FFFFFF"/>
                </a:solidFill>
                <a:latin typeface="Arial" charset="0"/>
              </a:rPr>
              <a:t>”</a:t>
            </a:r>
            <a:r>
              <a:rPr lang="en-GB" altLang="ja-JP" sz="2400" i="1" dirty="0" smtClean="0">
                <a:solidFill>
                  <a:srgbClr val="FFFFFF"/>
                </a:solidFill>
                <a:latin typeface="Arial" charset="0"/>
              </a:rPr>
              <a:t> disk</a:t>
            </a:r>
            <a:r>
              <a:rPr lang="en-GB" altLang="ja-JP" sz="2400" dirty="0" smtClean="0">
                <a:solidFill>
                  <a:srgbClr val="FFFFFF"/>
                </a:solidFill>
                <a:latin typeface="Arial" charset="0"/>
              </a:rPr>
              <a:t> </a:t>
            </a:r>
          </a:p>
          <a:p>
            <a:pPr eaLnBrk="0" hangingPunct="0">
              <a:lnSpc>
                <a:spcPct val="85000"/>
              </a:lnSpc>
              <a:buClr>
                <a:srgbClr val="000000"/>
              </a:buClr>
              <a:buSzPct val="58000"/>
              <a:buFont typeface="StarSymbol" charset="0"/>
              <a:buBlip>
                <a:blip r:embed="rId4"/>
              </a:buBlip>
              <a:defRPr/>
            </a:pPr>
            <a:endParaRPr lang="en-GB" sz="2400" dirty="0" smtClean="0">
              <a:solidFill>
                <a:srgbClr val="00FF99"/>
              </a:solidFill>
              <a:latin typeface="Arial" charset="0"/>
            </a:endParaRPr>
          </a:p>
          <a:p>
            <a:pPr eaLnBrk="0" hangingPunct="0">
              <a:lnSpc>
                <a:spcPct val="85000"/>
              </a:lnSpc>
              <a:buClr>
                <a:srgbClr val="000000"/>
              </a:buClr>
              <a:buSzPct val="58000"/>
              <a:buFont typeface="StarSymbol" charset="0"/>
              <a:buBlip>
                <a:blip r:embed="rId4"/>
              </a:buBlip>
              <a:defRPr/>
            </a:pPr>
            <a:r>
              <a:rPr lang="en-GB" sz="2400" dirty="0" smtClean="0">
                <a:solidFill>
                  <a:srgbClr val="FFF90E"/>
                </a:solidFill>
                <a:latin typeface="Arial" charset="0"/>
              </a:rPr>
              <a:t>Motions of material in disk circularized: </a:t>
            </a: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(from collisions within disk)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31" y="4916488"/>
            <a:ext cx="1420038" cy="129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" y="4916487"/>
            <a:ext cx="15774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931" y="4916488"/>
            <a:ext cx="129678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93" y="4916487"/>
            <a:ext cx="173433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4059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93334"/>
            <a:ext cx="9840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solidFill>
                <a:srgbClr val="FBD87D"/>
              </a:solidFill>
              <a:latin typeface="Herculanum"/>
              <a:cs typeface="Herculanum"/>
            </a:endParaRPr>
          </a:p>
          <a:p>
            <a:pPr algn="ctr"/>
            <a:r>
              <a:rPr lang="en-US" sz="2400" dirty="0">
                <a:solidFill>
                  <a:srgbClr val="FBD87D"/>
                </a:solidFill>
                <a:latin typeface="+mj-lt"/>
                <a:cs typeface="Herculanum"/>
              </a:rPr>
              <a:t>W</a:t>
            </a:r>
            <a:r>
              <a:rPr lang="en-US" sz="2400" dirty="0" smtClean="0">
                <a:solidFill>
                  <a:srgbClr val="FBD87D"/>
                </a:solidFill>
                <a:latin typeface="+mj-lt"/>
                <a:cs typeface="Herculanum"/>
              </a:rPr>
              <a:t>ednesday, October 5, Swain </a:t>
            </a:r>
            <a:r>
              <a:rPr lang="en-US" sz="2400" dirty="0">
                <a:solidFill>
                  <a:srgbClr val="FBD87D"/>
                </a:solidFill>
                <a:latin typeface="+mj-lt"/>
                <a:cs typeface="Herculanum"/>
              </a:rPr>
              <a:t>W</a:t>
            </a:r>
            <a:r>
              <a:rPr lang="en-US" sz="2400" dirty="0" smtClean="0">
                <a:solidFill>
                  <a:srgbClr val="FBD87D"/>
                </a:solidFill>
                <a:latin typeface="+mj-lt"/>
                <a:cs typeface="Herculanum"/>
              </a:rPr>
              <a:t>est 007, </a:t>
            </a:r>
            <a:r>
              <a:rPr lang="en-US" sz="2400" dirty="0">
                <a:solidFill>
                  <a:srgbClr val="FBD87D"/>
                </a:solidFill>
                <a:latin typeface="+mj-lt"/>
                <a:cs typeface="Herculanum"/>
              </a:rPr>
              <a:t>7</a:t>
            </a:r>
            <a:r>
              <a:rPr lang="en-US" sz="2400" dirty="0" smtClean="0">
                <a:solidFill>
                  <a:srgbClr val="FBD87D"/>
                </a:solidFill>
                <a:latin typeface="+mj-lt"/>
                <a:cs typeface="Herculanum"/>
              </a:rPr>
              <a:t>:00 pm</a:t>
            </a:r>
            <a:endParaRPr lang="en-US" sz="2400" dirty="0">
              <a:solidFill>
                <a:srgbClr val="FBD87D"/>
              </a:solidFill>
              <a:latin typeface="+mj-lt"/>
              <a:cs typeface="Arial"/>
            </a:endParaRPr>
          </a:p>
          <a:p>
            <a:pPr algn="ctr"/>
            <a:endParaRPr lang="en-US" sz="2000" dirty="0">
              <a:solidFill>
                <a:srgbClr val="FBD87D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0914" y="0"/>
            <a:ext cx="9840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solidFill>
                <a:schemeClr val="accent2">
                  <a:lumMod val="40000"/>
                  <a:lumOff val="60000"/>
                </a:schemeClr>
              </a:solidFill>
              <a:latin typeface="Herculanum"/>
              <a:cs typeface="Herculanum"/>
            </a:endParaRPr>
          </a:p>
          <a:p>
            <a:pPr algn="ctr"/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Herculanum"/>
              </a:rPr>
              <a:t>Special showing of The Martian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Arial"/>
            </a:endParaRPr>
          </a:p>
          <a:p>
            <a:pPr algn="ctr"/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34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20263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8066" name="Text Box 2">
            <a:hlinkClick r:id="rId4"/>
          </p:cNvPr>
          <p:cNvSpPr txBox="1">
            <a:spLocks noChangeArrowheads="1"/>
          </p:cNvSpPr>
          <p:nvPr/>
        </p:nvSpPr>
        <p:spPr bwMode="auto">
          <a:xfrm>
            <a:off x="5240338" y="5145088"/>
            <a:ext cx="4724400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1313" indent="-341313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SzPct val="128000"/>
            </a:pPr>
            <a:r>
              <a:rPr lang="en-US" sz="2400">
                <a:solidFill>
                  <a:schemeClr val="accent1"/>
                </a:solidFill>
                <a:latin typeface="Arial" charset="0"/>
              </a:rPr>
              <a:t>	- </a:t>
            </a:r>
            <a:r>
              <a:rPr lang="en-US" sz="2400">
                <a:solidFill>
                  <a:srgbClr val="FFFFFF"/>
                </a:solidFill>
                <a:latin typeface="Arial" charset="0"/>
              </a:rPr>
              <a:t>similar orbital planes</a:t>
            </a:r>
          </a:p>
          <a:p>
            <a:pPr eaLnBrk="1" hangingPunct="1">
              <a:spcBef>
                <a:spcPct val="50000"/>
              </a:spcBef>
              <a:buSzPct val="128000"/>
            </a:pPr>
            <a:r>
              <a:rPr lang="en-US" sz="2400">
                <a:solidFill>
                  <a:schemeClr val="accent1"/>
                </a:solidFill>
                <a:latin typeface="Arial" charset="0"/>
              </a:rPr>
              <a:t>   - </a:t>
            </a:r>
            <a:r>
              <a:rPr lang="en-US" sz="2400">
                <a:solidFill>
                  <a:srgbClr val="FFFFFF"/>
                </a:solidFill>
                <a:latin typeface="Arial" charset="0"/>
              </a:rPr>
              <a:t>approximately circular orbits</a:t>
            </a:r>
          </a:p>
        </p:txBody>
      </p:sp>
      <p:sp>
        <p:nvSpPr>
          <p:cNvPr id="9220" name="Picture 5" descr="protodisk1.jpeg"/>
          <p:cNvSpPr>
            <a:spLocks noChangeAspect="1"/>
          </p:cNvSpPr>
          <p:nvPr/>
        </p:nvSpPr>
        <p:spPr bwMode="auto">
          <a:xfrm>
            <a:off x="439738" y="3087688"/>
            <a:ext cx="4632325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9221" name="Text Box 2">
            <a:hlinkClick r:id="rId4"/>
          </p:cNvPr>
          <p:cNvSpPr txBox="1">
            <a:spLocks noChangeArrowheads="1"/>
          </p:cNvSpPr>
          <p:nvPr/>
        </p:nvSpPr>
        <p:spPr bwMode="auto">
          <a:xfrm>
            <a:off x="211138" y="192088"/>
            <a:ext cx="4038600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1313" indent="-341313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SzPct val="128000"/>
            </a:pPr>
            <a:r>
              <a:rPr lang="en-US" sz="2400">
                <a:solidFill>
                  <a:srgbClr val="E8E8D3"/>
                </a:solidFill>
                <a:latin typeface="Arial" charset="0"/>
              </a:rPr>
              <a:t>    Material in this disk will form planets that orbit in the same manner as the material from which they form</a:t>
            </a:r>
          </a:p>
        </p:txBody>
      </p:sp>
    </p:spTree>
    <p:extLst>
      <p:ext uri="{BB962C8B-B14F-4D97-AF65-F5344CB8AC3E}">
        <p14:creationId xmlns:p14="http://schemas.microsoft.com/office/powerpoint/2010/main" val="275972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02-solar-system-nice-model-990x7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-188913"/>
            <a:ext cx="8988425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9525" y="277813"/>
            <a:ext cx="80010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4000" dirty="0">
                <a:solidFill>
                  <a:srgbClr val="E8E9D1"/>
                </a:solidFill>
                <a:latin typeface="+mj-lt"/>
              </a:rPr>
              <a:t>Formation of the Solar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775" y="2325688"/>
            <a:ext cx="6403975" cy="3540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Gravitational Collapse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Condensation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 smtClean="0">
                <a:solidFill>
                  <a:srgbClr val="63605F"/>
                </a:solidFill>
                <a:latin typeface="+mj-lt"/>
              </a:rPr>
              <a:t>Accretion</a:t>
            </a:r>
            <a:endParaRPr lang="en-US" sz="3200" dirty="0">
              <a:solidFill>
                <a:srgbClr val="63605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63605F"/>
                </a:solidFill>
                <a:latin typeface="+mj-lt"/>
              </a:rPr>
              <a:t>Nebular Capture (giant planets)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63605F"/>
                </a:solidFill>
                <a:latin typeface="+mj-lt"/>
              </a:rPr>
              <a:t>Gas clearing by solar wind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63605F"/>
                </a:solidFill>
                <a:latin typeface="+mj-lt"/>
              </a:rPr>
              <a:t>Massive Bombardments</a:t>
            </a:r>
          </a:p>
        </p:txBody>
      </p:sp>
    </p:spTree>
    <p:extLst>
      <p:ext uri="{BB962C8B-B14F-4D97-AF65-F5344CB8AC3E}">
        <p14:creationId xmlns:p14="http://schemas.microsoft.com/office/powerpoint/2010/main" val="3350990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326"/>
            <a:ext cx="10009188" cy="680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Picture 2" descr="temp_gradient_in_disk"/>
          <p:cNvSpPr>
            <a:spLocks noChangeAspect="1" noChangeArrowheads="1"/>
          </p:cNvSpPr>
          <p:nvPr/>
        </p:nvSpPr>
        <p:spPr bwMode="auto">
          <a:xfrm>
            <a:off x="4648200" y="838199"/>
            <a:ext cx="4767263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1931" y="1716086"/>
            <a:ext cx="9677400" cy="4956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>
              <a:lnSpc>
                <a:spcPct val="105000"/>
              </a:lnSpc>
              <a:buClr>
                <a:srgbClr val="FFFFFF"/>
              </a:buClr>
              <a:buSzPct val="100000"/>
              <a:defRPr/>
            </a:pPr>
            <a:r>
              <a:rPr lang="en-GB" dirty="0" smtClean="0">
                <a:solidFill>
                  <a:srgbClr val="FFFFFF"/>
                </a:solidFill>
                <a:latin typeface="Arial" charset="0"/>
              </a:rPr>
              <a:t>Temperatures in proto-solar disk decreased outwards</a:t>
            </a:r>
          </a:p>
          <a:p>
            <a:pPr>
              <a:buClr>
                <a:srgbClr val="FFFFFF"/>
              </a:buClr>
              <a:buSzPct val="100000"/>
              <a:buFont typeface="Times" charset="0"/>
              <a:buNone/>
              <a:defRPr/>
            </a:pPr>
            <a:endParaRPr lang="en-GB" dirty="0">
              <a:solidFill>
                <a:srgbClr val="66FF66"/>
              </a:solidFill>
              <a:latin typeface="Arial" charset="0"/>
            </a:endParaRPr>
          </a:p>
          <a:p>
            <a:pPr>
              <a:buClr>
                <a:srgbClr val="FFFFFF"/>
              </a:buClr>
              <a:buSzPct val="100000"/>
              <a:buFont typeface="Times" charset="0"/>
              <a:buNone/>
              <a:defRPr/>
            </a:pPr>
            <a:r>
              <a:rPr lang="en-GB" dirty="0" smtClean="0">
                <a:solidFill>
                  <a:srgbClr val="FFFFFF"/>
                </a:solidFill>
                <a:latin typeface="Arial" charset="0"/>
              </a:rPr>
              <a:t>Different </a:t>
            </a:r>
            <a:r>
              <a:rPr lang="en-GB" dirty="0">
                <a:solidFill>
                  <a:srgbClr val="FFFFFF"/>
                </a:solidFill>
                <a:latin typeface="Arial" charset="0"/>
              </a:rPr>
              <a:t>materials condense at different temperatures</a:t>
            </a:r>
          </a:p>
          <a:p>
            <a:pPr marL="800100" lvl="1" indent="-342900">
              <a:buClr>
                <a:srgbClr val="FFFFFF"/>
              </a:buClr>
              <a:buSzPct val="100000"/>
              <a:buFont typeface="Wingdings" charset="2"/>
              <a:buChar char="Ø"/>
              <a:defRPr/>
            </a:pPr>
            <a:r>
              <a:rPr lang="en-GB" sz="2400" dirty="0" smtClean="0">
                <a:solidFill>
                  <a:schemeClr val="bg2">
                    <a:lumMod val="90000"/>
                  </a:schemeClr>
                </a:solidFill>
                <a:latin typeface="Arial" charset="0"/>
              </a:rPr>
              <a:t>Highest temps: only metals </a:t>
            </a:r>
            <a:r>
              <a:rPr lang="en-GB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</a:rPr>
              <a:t>(0.2%)</a:t>
            </a:r>
          </a:p>
          <a:p>
            <a:pPr marL="800100" lvl="1" indent="-342900">
              <a:buClr>
                <a:srgbClr val="FFFFFF"/>
              </a:buClr>
              <a:buSzPct val="100000"/>
              <a:buFont typeface="Wingdings" charset="2"/>
              <a:buChar char="Ø"/>
              <a:defRPr/>
            </a:pPr>
            <a:r>
              <a:rPr lang="en-GB" sz="2400" dirty="0" smtClean="0">
                <a:solidFill>
                  <a:schemeClr val="bg2">
                    <a:lumMod val="90000"/>
                  </a:schemeClr>
                </a:solidFill>
                <a:latin typeface="Arial" charset="0"/>
              </a:rPr>
              <a:t>Somewhat cooler: metals and minerals (rocks) </a:t>
            </a:r>
          </a:p>
          <a:p>
            <a:pPr marL="800100" lvl="1" indent="-342900">
              <a:buClr>
                <a:srgbClr val="FFFFFF"/>
              </a:buClr>
              <a:buSzPct val="100000"/>
              <a:buFont typeface="Wingdings" charset="2"/>
              <a:buChar char="Ø"/>
              <a:defRPr/>
            </a:pPr>
            <a:r>
              <a:rPr lang="en-GB" sz="2400" dirty="0" smtClean="0">
                <a:solidFill>
                  <a:schemeClr val="bg2">
                    <a:lumMod val="90000"/>
                  </a:schemeClr>
                </a:solidFill>
                <a:latin typeface="Arial" charset="0"/>
              </a:rPr>
              <a:t>Still cooler: metals, minerals and carbon grains </a:t>
            </a:r>
            <a:endParaRPr lang="en-GB" sz="2400" dirty="0" smtClean="0">
              <a:solidFill>
                <a:srgbClr val="F9C43C"/>
              </a:solidFill>
              <a:latin typeface="Arial" charset="0"/>
            </a:endParaRPr>
          </a:p>
          <a:p>
            <a:pPr marL="800100" lvl="1" indent="-342900">
              <a:buClr>
                <a:srgbClr val="FFFFFF"/>
              </a:buClr>
              <a:buSzPct val="100000"/>
              <a:buFont typeface="Wingdings" charset="2"/>
              <a:buChar char="Ø"/>
              <a:defRPr/>
            </a:pPr>
            <a:r>
              <a:rPr lang="en-GB" sz="2400" dirty="0" smtClean="0">
                <a:solidFill>
                  <a:schemeClr val="bg2">
                    <a:lumMod val="90000"/>
                  </a:schemeClr>
                </a:solidFill>
                <a:latin typeface="Arial" charset="0"/>
              </a:rPr>
              <a:t>Coldest regions: metals, minerals, carbon grains &amp; ices </a:t>
            </a:r>
            <a:r>
              <a:rPr lang="en-GB" sz="2400" dirty="0" smtClean="0">
                <a:solidFill>
                  <a:srgbClr val="F9C43C"/>
                </a:solidFill>
                <a:latin typeface="Arial" charset="0"/>
              </a:rPr>
              <a:t>(1.4%)</a:t>
            </a:r>
          </a:p>
          <a:p>
            <a:pPr marL="800100" lvl="1" indent="-342900">
              <a:buClr>
                <a:srgbClr val="FFFFFF"/>
              </a:buClr>
              <a:buSzPct val="100000"/>
              <a:buFont typeface="Wingdings" charset="2"/>
              <a:buChar char="Ø"/>
              <a:defRPr/>
            </a:pPr>
            <a:r>
              <a:rPr lang="en-GB" sz="2400" dirty="0" smtClean="0">
                <a:solidFill>
                  <a:srgbClr val="F9C43C"/>
                </a:solidFill>
                <a:latin typeface="Arial" charset="0"/>
              </a:rPr>
              <a:t>H &amp; He (98%) do not condense in grains, remain in gaseous phase</a:t>
            </a:r>
          </a:p>
          <a:p>
            <a:pPr>
              <a:buClr>
                <a:srgbClr val="FFFFFF"/>
              </a:buClr>
              <a:buSzPct val="100000"/>
              <a:buFont typeface="Times" charset="0"/>
              <a:buNone/>
              <a:defRPr/>
            </a:pPr>
            <a:endParaRPr lang="en-GB" dirty="0">
              <a:solidFill>
                <a:srgbClr val="FFFFFF"/>
              </a:solidFill>
              <a:latin typeface="Arial" charset="0"/>
            </a:endParaRPr>
          </a:p>
          <a:p>
            <a:pPr>
              <a:lnSpc>
                <a:spcPct val="105000"/>
              </a:lnSpc>
              <a:buClr>
                <a:srgbClr val="FFFFFF"/>
              </a:buClr>
              <a:buSzPct val="100000"/>
              <a:defRPr/>
            </a:pPr>
            <a:r>
              <a:rPr lang="en-GB" dirty="0">
                <a:solidFill>
                  <a:srgbClr val="FFFFFF"/>
                </a:solidFill>
                <a:latin typeface="Arial" charset="0"/>
              </a:rPr>
              <a:t>Different planets formed from different </a:t>
            </a:r>
            <a:r>
              <a:rPr lang="en-GB" dirty="0">
                <a:solidFill>
                  <a:srgbClr val="66FF66"/>
                </a:solidFill>
                <a:latin typeface="Arial" charset="0"/>
              </a:rPr>
              <a:t>condensates</a:t>
            </a:r>
          </a:p>
          <a:p>
            <a:pPr>
              <a:lnSpc>
                <a:spcPct val="105000"/>
              </a:lnSpc>
              <a:buClr>
                <a:srgbClr val="FFFFFF"/>
              </a:buClr>
              <a:buSzPct val="100000"/>
              <a:buFont typeface="Times" charset="0"/>
              <a:buNone/>
              <a:defRPr/>
            </a:pPr>
            <a:endParaRPr lang="en-GB" dirty="0" smtClean="0">
              <a:solidFill>
                <a:srgbClr val="66FF66"/>
              </a:solidFill>
              <a:latin typeface="Arial" charset="0"/>
            </a:endParaRPr>
          </a:p>
        </p:txBody>
      </p:sp>
      <p:sp>
        <p:nvSpPr>
          <p:cNvPr id="10245" name="Rectangle 2"/>
          <p:cNvSpPr txBox="1">
            <a:spLocks noChangeArrowheads="1"/>
          </p:cNvSpPr>
          <p:nvPr/>
        </p:nvSpPr>
        <p:spPr bwMode="auto">
          <a:xfrm>
            <a:off x="440531" y="573087"/>
            <a:ext cx="90836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2463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4000" dirty="0">
                <a:solidFill>
                  <a:srgbClr val="FFFF00"/>
                </a:solidFill>
                <a:latin typeface="+mj-lt"/>
              </a:rPr>
              <a:t>Condensation </a:t>
            </a:r>
            <a:r>
              <a:rPr lang="en-GB" sz="4000" dirty="0" smtClean="0">
                <a:solidFill>
                  <a:srgbClr val="FFFF00"/>
                </a:solidFill>
                <a:latin typeface="+mj-lt"/>
              </a:rPr>
              <a:t>of gas into solid grains</a:t>
            </a:r>
            <a:endParaRPr lang="en-GB" sz="40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0931" y="3468686"/>
            <a:ext cx="151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9C43C"/>
                </a:solidFill>
              </a:rPr>
              <a:t>(0.4%)</a:t>
            </a:r>
            <a:endParaRPr lang="en-US" sz="3600" dirty="0">
              <a:solidFill>
                <a:srgbClr val="F9C4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0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Frostl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75" y="344488"/>
            <a:ext cx="10210800" cy="728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-169863" y="268288"/>
            <a:ext cx="9966326" cy="1752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-244475" y="5678488"/>
            <a:ext cx="10133013" cy="1752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25" name="Text Box 2"/>
          <p:cNvSpPr txBox="1">
            <a:spLocks noChangeArrowheads="1"/>
          </p:cNvSpPr>
          <p:nvPr/>
        </p:nvSpPr>
        <p:spPr bwMode="auto">
          <a:xfrm>
            <a:off x="211138" y="344488"/>
            <a:ext cx="9220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00"/>
                </a:solidFill>
                <a:latin typeface="Arial" charset="0"/>
              </a:rPr>
              <a:t>Inner Solar System: Too hot for ices &amp; carbon grains. </a:t>
            </a:r>
          </a:p>
          <a:p>
            <a:pPr eaLnBrk="1" hangingPunct="1"/>
            <a:r>
              <a:rPr lang="en-US" sz="2400">
                <a:solidFill>
                  <a:srgbClr val="FFFF00"/>
                </a:solidFill>
                <a:latin typeface="Arial" charset="0"/>
              </a:rPr>
              <a:t>Outer Solar System: Carbon grains &amp; ices form beyond frost line </a:t>
            </a:r>
          </a:p>
        </p:txBody>
      </p:sp>
      <p:sp>
        <p:nvSpPr>
          <p:cNvPr id="81926" name="TextBox 5"/>
          <p:cNvSpPr txBox="1">
            <a:spLocks noChangeArrowheads="1"/>
          </p:cNvSpPr>
          <p:nvPr/>
        </p:nvSpPr>
        <p:spPr bwMode="auto">
          <a:xfrm>
            <a:off x="515938" y="1716088"/>
            <a:ext cx="2209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FFFF"/>
                </a:solidFill>
              </a:rPr>
              <a:t>Frost line inside orbit of Jupiter</a:t>
            </a:r>
          </a:p>
        </p:txBody>
      </p:sp>
      <p:cxnSp>
        <p:nvCxnSpPr>
          <p:cNvPr id="81927" name="Straight Arrow Connector 7"/>
          <p:cNvCxnSpPr>
            <a:cxnSpLocks noChangeShapeType="1"/>
          </p:cNvCxnSpPr>
          <p:nvPr/>
        </p:nvCxnSpPr>
        <p:spPr bwMode="auto">
          <a:xfrm rot="16200000" flipH="1">
            <a:off x="1735138" y="2478088"/>
            <a:ext cx="838200" cy="685800"/>
          </a:xfrm>
          <a:prstGeom prst="straightConnector1">
            <a:avLst/>
          </a:prstGeom>
          <a:noFill/>
          <a:ln w="28575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1956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02-solar-system-nice-model-990x7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-188913"/>
            <a:ext cx="8988425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9525" y="277813"/>
            <a:ext cx="80010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4000" dirty="0">
                <a:solidFill>
                  <a:srgbClr val="E8E9D1"/>
                </a:solidFill>
                <a:latin typeface="+mj-lt"/>
              </a:rPr>
              <a:t>Formation of the Solar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775" y="2325688"/>
            <a:ext cx="6403975" cy="3540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Gravitational Collapse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Condensation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Accretion</a:t>
            </a: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63605F"/>
                </a:solidFill>
                <a:latin typeface="+mj-lt"/>
              </a:rPr>
              <a:t>Nebular Capture (giant planets)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63605F"/>
                </a:solidFill>
                <a:latin typeface="+mj-lt"/>
              </a:rPr>
              <a:t>Gas clearing by solar wind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63605F"/>
                </a:solidFill>
                <a:latin typeface="+mj-lt"/>
              </a:rPr>
              <a:t>Massive Bombardments</a:t>
            </a:r>
          </a:p>
        </p:txBody>
      </p:sp>
    </p:spTree>
    <p:extLst>
      <p:ext uri="{BB962C8B-B14F-4D97-AF65-F5344CB8AC3E}">
        <p14:creationId xmlns:p14="http://schemas.microsoft.com/office/powerpoint/2010/main" val="299569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44487"/>
            <a:ext cx="8262938" cy="676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Accretion </a:t>
            </a:r>
            <a:endParaRPr lang="en-GB" dirty="0">
              <a:solidFill>
                <a:srgbClr val="FFFF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84451" name="Text Box 3"/>
          <p:cNvSpPr txBox="1">
            <a:spLocks noChangeArrowheads="1"/>
          </p:cNvSpPr>
          <p:nvPr/>
        </p:nvSpPr>
        <p:spPr bwMode="auto">
          <a:xfrm>
            <a:off x="439738" y="1219200"/>
            <a:ext cx="9144000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>
              <a:buClr>
                <a:srgbClr val="FFFFFF"/>
              </a:buClr>
              <a:buSzPct val="100000"/>
              <a:buFont typeface="Times" charset="0"/>
              <a:buNone/>
              <a:defRPr/>
            </a:pPr>
            <a:r>
              <a:rPr lang="en-GB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</a:rPr>
              <a:t>Planetesimals</a:t>
            </a:r>
            <a:r>
              <a:rPr lang="en-GB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</a:rPr>
              <a:t>:</a:t>
            </a:r>
            <a:r>
              <a:rPr lang="en-GB" dirty="0" smtClean="0">
                <a:solidFill>
                  <a:srgbClr val="FF33CC"/>
                </a:solidFill>
                <a:latin typeface="Arial" charset="0"/>
              </a:rPr>
              <a:t> </a:t>
            </a:r>
            <a:r>
              <a:rPr lang="en-GB" dirty="0" smtClean="0">
                <a:solidFill>
                  <a:srgbClr val="FFFFFF"/>
                </a:solidFill>
                <a:latin typeface="Arial" charset="0"/>
              </a:rPr>
              <a:t>growth by accretion – colliding &amp; sticking</a:t>
            </a:r>
          </a:p>
        </p:txBody>
      </p:sp>
      <p:pic>
        <p:nvPicPr>
          <p:cNvPr id="13316" name="Picture 5" descr="2005-0421nebula-f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531" y="2401887"/>
            <a:ext cx="3321050" cy="32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5731" y="2629318"/>
            <a:ext cx="6019800" cy="304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341313" indent="-341313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defTabSz="449263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marL="0" indent="-338328" eaLnBrk="1" hangingPunct="1">
              <a:buSzPct val="128000"/>
            </a:pPr>
            <a:r>
              <a:rPr lang="en-US" sz="2400" dirty="0">
                <a:solidFill>
                  <a:srgbClr val="FFFF00"/>
                </a:solidFill>
                <a:latin typeface="Arial" charset="0"/>
              </a:rPr>
              <a:t>Inner solar system</a:t>
            </a:r>
            <a:r>
              <a:rPr lang="en-US" sz="2400" dirty="0">
                <a:solidFill>
                  <a:schemeClr val="hlink"/>
                </a:solidFill>
                <a:latin typeface="Arial" charset="0"/>
              </a:rPr>
              <a:t>  </a:t>
            </a:r>
            <a:r>
              <a:rPr lang="en-US" sz="2400" dirty="0" smtClean="0">
                <a:solidFill>
                  <a:srgbClr val="FF6FCF"/>
                </a:solidFill>
                <a:latin typeface="Arial" charset="0"/>
              </a:rPr>
              <a:t>(</a:t>
            </a:r>
            <a:r>
              <a:rPr lang="en-US" sz="2400" dirty="0">
                <a:solidFill>
                  <a:srgbClr val="FF6FCF"/>
                </a:solidFill>
                <a:latin typeface="Arial" charset="0"/>
              </a:rPr>
              <a:t>interior </a:t>
            </a:r>
            <a:r>
              <a:rPr lang="en-US" sz="2400" dirty="0" smtClean="0">
                <a:solidFill>
                  <a:srgbClr val="FF6FCF"/>
                </a:solidFill>
                <a:latin typeface="Arial" charset="0"/>
              </a:rPr>
              <a:t>to </a:t>
            </a:r>
            <a:r>
              <a:rPr lang="en-US" sz="2400" dirty="0">
                <a:solidFill>
                  <a:srgbClr val="FF6FCF"/>
                </a:solidFill>
                <a:latin typeface="Arial" charset="0"/>
              </a:rPr>
              <a:t>frost line</a:t>
            </a:r>
            <a:r>
              <a:rPr lang="en-US" sz="2400" dirty="0" smtClean="0">
                <a:solidFill>
                  <a:srgbClr val="FF6FCF"/>
                </a:solidFill>
                <a:latin typeface="Arial" charset="0"/>
              </a:rPr>
              <a:t>)</a:t>
            </a:r>
            <a:r>
              <a:rPr lang="en-US" sz="2400" dirty="0" smtClean="0">
                <a:solidFill>
                  <a:schemeClr val="hlink"/>
                </a:solidFill>
                <a:latin typeface="Arial" charset="0"/>
              </a:rPr>
              <a:t> </a:t>
            </a:r>
          </a:p>
          <a:p>
            <a:pPr marL="0" indent="-338328" eaLnBrk="1" hangingPunct="1">
              <a:buSzPct val="128000"/>
            </a:pPr>
            <a:r>
              <a:rPr lang="en-US" sz="2400" dirty="0" err="1">
                <a:solidFill>
                  <a:srgbClr val="FFFFFF"/>
                </a:solidFill>
                <a:latin typeface="Arial" charset="0"/>
              </a:rPr>
              <a:t>P</a:t>
            </a:r>
            <a:r>
              <a:rPr lang="en-US" sz="2400" dirty="0" err="1" smtClean="0">
                <a:solidFill>
                  <a:srgbClr val="FFFFFF"/>
                </a:solidFill>
                <a:latin typeface="Arial" charset="0"/>
              </a:rPr>
              <a:t>lanetesimals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" charset="0"/>
              </a:rPr>
              <a:t>grew by accretion into the Terrestrial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</a:rPr>
              <a:t>planets (more than exist now)</a:t>
            </a:r>
            <a:endParaRPr lang="en-US" sz="2400" dirty="0">
              <a:solidFill>
                <a:srgbClr val="FFFFFF"/>
              </a:solidFill>
              <a:latin typeface="Arial" charset="0"/>
            </a:endParaRPr>
          </a:p>
          <a:p>
            <a:pPr marL="0" indent="-338328" eaLnBrk="1" hangingPunct="1">
              <a:buSzPct val="128000"/>
            </a:pPr>
            <a:endParaRPr lang="en-US" sz="2400" dirty="0">
              <a:solidFill>
                <a:schemeClr val="hlink"/>
              </a:solidFill>
              <a:latin typeface="Arial" charset="0"/>
            </a:endParaRPr>
          </a:p>
          <a:p>
            <a:pPr marL="0" indent="-338328" eaLnBrk="1" hangingPunct="1">
              <a:buSzPct val="128000"/>
            </a:pPr>
            <a:r>
              <a:rPr lang="en-US" sz="2400" dirty="0">
                <a:solidFill>
                  <a:srgbClr val="FFFF00"/>
                </a:solidFill>
                <a:latin typeface="Arial" charset="0"/>
              </a:rPr>
              <a:t>Outer solar system</a:t>
            </a:r>
            <a:r>
              <a:rPr lang="en-US" sz="2400" dirty="0">
                <a:solidFill>
                  <a:schemeClr val="hlink"/>
                </a:solidFill>
                <a:latin typeface="Arial" charset="0"/>
              </a:rPr>
              <a:t> </a:t>
            </a:r>
            <a:r>
              <a:rPr lang="en-US" sz="2400" dirty="0">
                <a:solidFill>
                  <a:srgbClr val="FF6FCF"/>
                </a:solidFill>
                <a:latin typeface="Arial" charset="0"/>
              </a:rPr>
              <a:t>(exterior to </a:t>
            </a:r>
            <a:r>
              <a:rPr lang="en-US" sz="2400" dirty="0" smtClean="0">
                <a:solidFill>
                  <a:srgbClr val="FF6FCF"/>
                </a:solidFill>
                <a:latin typeface="Arial" charset="0"/>
              </a:rPr>
              <a:t>frost </a:t>
            </a:r>
            <a:r>
              <a:rPr lang="en-US" sz="2400" dirty="0">
                <a:solidFill>
                  <a:srgbClr val="FF6FCF"/>
                </a:solidFill>
                <a:latin typeface="Arial" charset="0"/>
              </a:rPr>
              <a:t>line)</a:t>
            </a:r>
            <a:r>
              <a:rPr lang="en-US" sz="2400" dirty="0">
                <a:solidFill>
                  <a:schemeClr val="hlink"/>
                </a:solidFill>
                <a:latin typeface="Arial" charset="0"/>
              </a:rPr>
              <a:t>, </a:t>
            </a:r>
            <a:r>
              <a:rPr lang="en-US" sz="2400" dirty="0">
                <a:solidFill>
                  <a:srgbClr val="FFFFFF"/>
                </a:solidFill>
                <a:latin typeface="Arial" charset="0"/>
              </a:rPr>
              <a:t>C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</a:rPr>
              <a:t>ores of giant planets formed (mostly from ice grains), accretion </a:t>
            </a:r>
            <a:r>
              <a:rPr lang="en-US" sz="2400" dirty="0">
                <a:solidFill>
                  <a:srgbClr val="FFFFFF"/>
                </a:solidFill>
                <a:latin typeface="Arial" charset="0"/>
              </a:rPr>
              <a:t>was not the final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</a:rPr>
              <a:t>act </a:t>
            </a:r>
            <a:r>
              <a:rPr lang="en-US" sz="2400" dirty="0">
                <a:solidFill>
                  <a:srgbClr val="FFFFFF"/>
                </a:solidFill>
                <a:latin typeface="Arial" charset="0"/>
              </a:rPr>
              <a:t>for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</a:rPr>
              <a:t>building Jovian planets</a:t>
            </a:r>
            <a:endParaRPr lang="en-US" sz="2400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703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649288"/>
            <a:ext cx="91281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1430338" y="115888"/>
            <a:ext cx="708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FFFF"/>
                </a:solidFill>
              </a:rPr>
              <a:t>Side view of disk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9738" y="5602287"/>
            <a:ext cx="891540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200" dirty="0">
                <a:solidFill>
                  <a:srgbClr val="FFFFFF"/>
                </a:solidFill>
                <a:latin typeface="+mj-lt"/>
              </a:rPr>
              <a:t>Fewer </a:t>
            </a:r>
            <a:r>
              <a:rPr lang="en-US" sz="2200" dirty="0" err="1">
                <a:solidFill>
                  <a:srgbClr val="FFFFFF"/>
                </a:solidFill>
                <a:latin typeface="+mj-lt"/>
              </a:rPr>
              <a:t>planetesimals</a:t>
            </a:r>
            <a:r>
              <a:rPr lang="en-US" sz="2200" dirty="0">
                <a:solidFill>
                  <a:srgbClr val="FFFFFF"/>
                </a:solidFill>
                <a:latin typeface="+mj-lt"/>
              </a:rPr>
              <a:t> existed inside the frost frost line because only metals and minerals could condense at these higher temperatures.</a:t>
            </a:r>
          </a:p>
        </p:txBody>
      </p:sp>
    </p:spTree>
    <p:extLst>
      <p:ext uri="{BB962C8B-B14F-4D97-AF65-F5344CB8AC3E}">
        <p14:creationId xmlns:p14="http://schemas.microsoft.com/office/powerpoint/2010/main" val="250102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02-solar-system-nice-model-990x7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-188913"/>
            <a:ext cx="8988425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9525" y="277813"/>
            <a:ext cx="80010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4000" dirty="0">
                <a:solidFill>
                  <a:srgbClr val="E8E9D1"/>
                </a:solidFill>
                <a:latin typeface="+mj-lt"/>
              </a:rPr>
              <a:t>Formation of the Solar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775" y="2325688"/>
            <a:ext cx="6403975" cy="3540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Gravitational Collapse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Condensation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Accretion</a:t>
            </a: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Nebular Capture (giant planets)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63605F"/>
                </a:solidFill>
                <a:latin typeface="+mj-lt"/>
              </a:rPr>
              <a:t>Gas clearing by solar wind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63605F"/>
                </a:solidFill>
                <a:latin typeface="+mj-lt"/>
              </a:rPr>
              <a:t>Massive Bombardments</a:t>
            </a:r>
          </a:p>
        </p:txBody>
      </p:sp>
    </p:spTree>
    <p:extLst>
      <p:ext uri="{BB962C8B-B14F-4D97-AF65-F5344CB8AC3E}">
        <p14:creationId xmlns:p14="http://schemas.microsoft.com/office/powerpoint/2010/main" val="122162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325"/>
            <a:ext cx="10009188" cy="680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49212"/>
            <a:ext cx="9415463" cy="676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/>
            </a:r>
            <a:br>
              <a:rPr lang="en-GB" sz="3200" dirty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</a:br>
            <a:r>
              <a:rPr lang="en-GB" sz="3200" dirty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Nebular Capture &amp; Jovian Moons</a:t>
            </a:r>
            <a:endParaRPr lang="en-GB" dirty="0">
              <a:solidFill>
                <a:srgbClr val="FFFF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287338" y="1411288"/>
            <a:ext cx="41910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66FF66"/>
                </a:solidFill>
                <a:latin typeface="Arial" charset="0"/>
              </a:rPr>
              <a:t>Nebular capture</a:t>
            </a:r>
            <a:r>
              <a:rPr lang="en-GB" sz="2400">
                <a:solidFill>
                  <a:srgbClr val="FFFFFF"/>
                </a:solidFill>
                <a:latin typeface="Arial" charset="0"/>
              </a:rPr>
              <a:t> – </a:t>
            </a:r>
            <a:r>
              <a:rPr lang="en-GB" sz="2400">
                <a:solidFill>
                  <a:srgbClr val="D9DBB3"/>
                </a:solidFill>
                <a:latin typeface="Arial" charset="0"/>
              </a:rPr>
              <a:t>outside the frost line, icy planetesimals become large enough to capture large amounts of hydrogen and helium. Led to the formation of the Giant planets</a:t>
            </a:r>
            <a:endParaRPr lang="en-GB" sz="2400" b="1">
              <a:solidFill>
                <a:srgbClr val="D9DBB3"/>
              </a:solidFill>
              <a:latin typeface="Arial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87338" y="4306888"/>
            <a:ext cx="920115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D9DBB3"/>
                </a:solidFill>
                <a:latin typeface="Arial" charset="0"/>
              </a:rPr>
              <a:t>Numerous moons were formed by the same processes that formed the proto-planetary disk 									</a:t>
            </a:r>
          </a:p>
          <a:p>
            <a:pPr eaLnBrk="1" hangingPunct="1">
              <a:lnSpc>
                <a:spcPct val="105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D9DBB3"/>
                </a:solidFill>
                <a:latin typeface="Arial" charset="0"/>
              </a:rPr>
              <a:t>Condensation and accretion created </a:t>
            </a:r>
            <a:r>
              <a:rPr lang="ja-JP" altLang="en-GB" sz="2400">
                <a:solidFill>
                  <a:srgbClr val="D9DBB3"/>
                </a:solidFill>
                <a:latin typeface="Arial" charset="0"/>
              </a:rPr>
              <a:t>“</a:t>
            </a:r>
            <a:r>
              <a:rPr lang="en-GB" altLang="ja-JP" sz="2400">
                <a:solidFill>
                  <a:srgbClr val="D9DBB3"/>
                </a:solidFill>
                <a:latin typeface="Arial" charset="0"/>
              </a:rPr>
              <a:t>mini-solar systems</a:t>
            </a:r>
            <a:r>
              <a:rPr lang="ja-JP" altLang="en-GB" sz="2400">
                <a:solidFill>
                  <a:srgbClr val="D9DBB3"/>
                </a:solidFill>
                <a:latin typeface="Arial" charset="0"/>
              </a:rPr>
              <a:t>”</a:t>
            </a:r>
            <a:r>
              <a:rPr lang="en-GB" altLang="ja-JP" sz="2400">
                <a:solidFill>
                  <a:srgbClr val="D9DBB3"/>
                </a:solidFill>
                <a:latin typeface="Arial" charset="0"/>
              </a:rPr>
              <a:t> around each Jovian planet</a:t>
            </a:r>
            <a:endParaRPr lang="en-GB" sz="2400">
              <a:solidFill>
                <a:srgbClr val="D9DBB3"/>
              </a:solidFill>
              <a:latin typeface="Arial" charset="0"/>
            </a:endParaRPr>
          </a:p>
        </p:txBody>
      </p:sp>
      <p:pic>
        <p:nvPicPr>
          <p:cNvPr id="24582" name="Picture 5" descr="planets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38" y="1411288"/>
            <a:ext cx="3384550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764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592138" y="877888"/>
            <a:ext cx="449580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5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C3C586"/>
                </a:solidFill>
                <a:latin typeface="Arial" charset="0"/>
              </a:rPr>
              <a:t>Capture of gas onto icy protoplanet lead to the growth of a gas giant planet.</a:t>
            </a:r>
          </a:p>
        </p:txBody>
      </p:sp>
      <p:pic>
        <p:nvPicPr>
          <p:cNvPr id="1843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284163"/>
            <a:ext cx="388620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3544888"/>
            <a:ext cx="38862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515938" y="3849688"/>
            <a:ext cx="480060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5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C3C586"/>
                </a:solidFill>
                <a:latin typeface="Arial" charset="0"/>
              </a:rPr>
              <a:t>Captured gas forms a disk around protoplanet.  Large Jovian moons form out of this disk,  creating </a:t>
            </a:r>
            <a:r>
              <a:rPr lang="ja-JP" altLang="en-GB" sz="2400">
                <a:solidFill>
                  <a:srgbClr val="C3C586"/>
                </a:solidFill>
                <a:latin typeface="Arial" charset="0"/>
              </a:rPr>
              <a:t>“</a:t>
            </a:r>
            <a:r>
              <a:rPr lang="en-GB" altLang="ja-JP" sz="2400">
                <a:solidFill>
                  <a:srgbClr val="C3C586"/>
                </a:solidFill>
                <a:latin typeface="Arial" charset="0"/>
              </a:rPr>
              <a:t>mini-solar systems</a:t>
            </a:r>
            <a:r>
              <a:rPr lang="ja-JP" altLang="en-GB" sz="2400">
                <a:solidFill>
                  <a:srgbClr val="C3C586"/>
                </a:solidFill>
                <a:latin typeface="Arial" charset="0"/>
              </a:rPr>
              <a:t>”</a:t>
            </a:r>
            <a:endParaRPr lang="en-GB" sz="2400">
              <a:solidFill>
                <a:srgbClr val="C3C586"/>
              </a:solidFill>
              <a:latin typeface="Arial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15938" y="3240088"/>
            <a:ext cx="8686800" cy="76200"/>
          </a:xfrm>
          <a:prstGeom prst="line">
            <a:avLst/>
          </a:prstGeom>
          <a:solidFill>
            <a:srgbClr val="00B8FF"/>
          </a:solidFill>
          <a:ln w="22225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68055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63538" y="573088"/>
            <a:ext cx="9067800" cy="423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341313" indent="-341313" algn="ctr" defTabSz="449263">
              <a:lnSpc>
                <a:spcPts val="2463"/>
              </a:lnSpc>
              <a:spcBef>
                <a:spcPts val="888"/>
              </a:spcBef>
              <a:spcAft>
                <a:spcPts val="1413"/>
              </a:spcAft>
              <a:buClr>
                <a:srgbClr val="000000"/>
              </a:buClr>
              <a:buSzPct val="128000"/>
              <a:buFont typeface="StarSymbol" charset="0"/>
              <a:buNone/>
              <a:defRPr/>
            </a:pPr>
            <a:endParaRPr lang="en-GB" sz="3600" dirty="0">
              <a:solidFill>
                <a:srgbClr val="FFFF00"/>
              </a:solidFill>
              <a:latin typeface="Arial" charset="0"/>
              <a:cs typeface="Arial" charset="0"/>
            </a:endParaRPr>
          </a:p>
          <a:p>
            <a:pPr marL="341313" indent="-341313" algn="ctr" defTabSz="449263">
              <a:lnSpc>
                <a:spcPct val="110000"/>
              </a:lnSpc>
              <a:spcBef>
                <a:spcPts val="888"/>
              </a:spcBef>
              <a:spcAft>
                <a:spcPts val="1413"/>
              </a:spcAft>
              <a:buClr>
                <a:srgbClr val="000000"/>
              </a:buClr>
              <a:buSzPct val="128000"/>
              <a:buFont typeface="StarSymbol" charset="0"/>
              <a:buNone/>
              <a:defRPr/>
            </a:pPr>
            <a:r>
              <a:rPr lang="en-GB" sz="3600" dirty="0">
                <a:solidFill>
                  <a:srgbClr val="FFFF00"/>
                </a:solidFill>
                <a:latin typeface="Arial" charset="0"/>
                <a:cs typeface="Arial" charset="0"/>
              </a:rPr>
              <a:t>How did the solar system, and presumably other planetary systems, form</a:t>
            </a:r>
            <a:r>
              <a:rPr lang="en-GB" sz="3600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?</a:t>
            </a:r>
          </a:p>
          <a:p>
            <a:pPr marL="341313" indent="-341313" algn="ctr" defTabSz="449263">
              <a:lnSpc>
                <a:spcPct val="110000"/>
              </a:lnSpc>
              <a:spcBef>
                <a:spcPts val="888"/>
              </a:spcBef>
              <a:spcAft>
                <a:spcPts val="1413"/>
              </a:spcAft>
              <a:buClr>
                <a:srgbClr val="000000"/>
              </a:buClr>
              <a:buSzPct val="128000"/>
              <a:buFont typeface="StarSymbol" charset="0"/>
              <a:buNone/>
              <a:defRPr/>
            </a:pPr>
            <a:endParaRPr lang="en-GB" sz="3600" dirty="0">
              <a:solidFill>
                <a:srgbClr val="FFFF00"/>
              </a:solidFill>
              <a:latin typeface="Arial" charset="0"/>
              <a:cs typeface="Arial" charset="0"/>
            </a:endParaRPr>
          </a:p>
          <a:p>
            <a:pPr marL="341313" indent="-341313" algn="ctr" defTabSz="449263">
              <a:lnSpc>
                <a:spcPct val="110000"/>
              </a:lnSpc>
              <a:spcBef>
                <a:spcPts val="888"/>
              </a:spcBef>
              <a:spcAft>
                <a:spcPts val="1413"/>
              </a:spcAft>
              <a:buClr>
                <a:srgbClr val="000000"/>
              </a:buClr>
              <a:buSzPct val="128000"/>
              <a:buFont typeface="StarSymbol" charset="0"/>
              <a:buNone/>
              <a:defRPr/>
            </a:pPr>
            <a:r>
              <a:rPr lang="en-GB" sz="3600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What are the “observed facts”?</a:t>
            </a:r>
            <a:endParaRPr lang="en-GB" sz="3600" dirty="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5748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so1301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8513"/>
            <a:ext cx="9720263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439738" y="5678488"/>
            <a:ext cx="9017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DDD1E9"/>
                </a:solidFill>
              </a:rPr>
              <a:t>ALMA observations of nebular capture in HD 142527 </a:t>
            </a:r>
          </a:p>
        </p:txBody>
      </p:sp>
    </p:spTree>
    <p:extLst>
      <p:ext uri="{BB962C8B-B14F-4D97-AF65-F5344CB8AC3E}">
        <p14:creationId xmlns:p14="http://schemas.microsoft.com/office/powerpoint/2010/main" val="324960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02-solar-system-nice-model-990x7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-188913"/>
            <a:ext cx="8988425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9525" y="277813"/>
            <a:ext cx="80010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4000" dirty="0">
                <a:solidFill>
                  <a:srgbClr val="E8E9D1"/>
                </a:solidFill>
                <a:latin typeface="+mj-lt"/>
              </a:rPr>
              <a:t>Formation of the Solar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775" y="2325688"/>
            <a:ext cx="6403975" cy="3540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Gravitational Collapse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Condensation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Accretion</a:t>
            </a: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Nebular Capture (giant planets)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Gas clearing by solar wind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63605F"/>
                </a:solidFill>
                <a:latin typeface="+mj-lt"/>
              </a:rPr>
              <a:t>Massive Bombardments</a:t>
            </a:r>
          </a:p>
        </p:txBody>
      </p:sp>
    </p:spTree>
    <p:extLst>
      <p:ext uri="{BB962C8B-B14F-4D97-AF65-F5344CB8AC3E}">
        <p14:creationId xmlns:p14="http://schemas.microsoft.com/office/powerpoint/2010/main" val="383971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515938" y="877887"/>
            <a:ext cx="8588375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 dirty="0" smtClean="0">
                <a:solidFill>
                  <a:srgbClr val="FFFF00"/>
                </a:solidFill>
                <a:latin typeface="Arial" charset="0"/>
              </a:rPr>
              <a:t>Solar wind: </a:t>
            </a: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a </a:t>
            </a:r>
            <a:r>
              <a:rPr lang="en-GB" sz="2400" dirty="0">
                <a:solidFill>
                  <a:srgbClr val="FFFFFF"/>
                </a:solidFill>
                <a:latin typeface="Arial" charset="0"/>
              </a:rPr>
              <a:t>flow of charged particles ejected by the Sun in all directions. It was </a:t>
            </a:r>
            <a:r>
              <a:rPr lang="en-GB" sz="2400" dirty="0">
                <a:solidFill>
                  <a:srgbClr val="66FF66"/>
                </a:solidFill>
                <a:latin typeface="Arial" charset="0"/>
              </a:rPr>
              <a:t>stronger</a:t>
            </a:r>
            <a:r>
              <a:rPr lang="en-GB" sz="2400" dirty="0">
                <a:solidFill>
                  <a:srgbClr val="FFFFFF"/>
                </a:solidFill>
                <a:latin typeface="Arial" charset="0"/>
              </a:rPr>
              <a:t> when the Sun was young.  </a:t>
            </a:r>
            <a:endParaRPr lang="en-GB" sz="2400" dirty="0" smtClean="0">
              <a:solidFill>
                <a:srgbClr val="FFFFFF"/>
              </a:solidFill>
              <a:latin typeface="Arial" charset="0"/>
            </a:endParaRPr>
          </a:p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endParaRPr lang="en-GB" sz="2400" dirty="0">
              <a:solidFill>
                <a:srgbClr val="FFFFFF"/>
              </a:solidFill>
              <a:latin typeface="Arial" charset="0"/>
            </a:endParaRPr>
          </a:p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This </a:t>
            </a:r>
            <a:r>
              <a:rPr lang="en-GB" sz="2400" dirty="0">
                <a:solidFill>
                  <a:srgbClr val="FFFFFF"/>
                </a:solidFill>
                <a:latin typeface="Arial" charset="0"/>
              </a:rPr>
              <a:t>wind swept out most of the </a:t>
            </a: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gas remaining in the disk</a:t>
            </a:r>
            <a:endParaRPr lang="en-GB" sz="2400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608013" y="3162300"/>
            <a:ext cx="33194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3200">
                <a:solidFill>
                  <a:srgbClr val="FFFFFF"/>
                </a:solidFill>
                <a:latin typeface="Times New Roman" charset="0"/>
              </a:rPr>
              <a:t> 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2670175"/>
            <a:ext cx="414655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2630488"/>
            <a:ext cx="4327525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4538" y="-417513"/>
            <a:ext cx="8264525" cy="16764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31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 smtClean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Expulsion </a:t>
            </a:r>
            <a:r>
              <a:rPr lang="en-GB" sz="3200" dirty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of remaining gas</a:t>
            </a:r>
          </a:p>
        </p:txBody>
      </p:sp>
    </p:spTree>
    <p:extLst>
      <p:ext uri="{BB962C8B-B14F-4D97-AF65-F5344CB8AC3E}">
        <p14:creationId xmlns:p14="http://schemas.microsoft.com/office/powerpoint/2010/main" val="21910031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02-solar-system-nice-model-990x7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-188913"/>
            <a:ext cx="8988425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9525" y="277813"/>
            <a:ext cx="80010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4000" dirty="0">
                <a:solidFill>
                  <a:srgbClr val="E8E9D1"/>
                </a:solidFill>
                <a:latin typeface="+mj-lt"/>
              </a:rPr>
              <a:t>Formation of the Solar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775" y="2325688"/>
            <a:ext cx="6403975" cy="3540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Gravitational Collapse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Condensation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Accretion</a:t>
            </a:r>
            <a:endParaRPr lang="en-US" sz="3200" dirty="0">
              <a:solidFill>
                <a:srgbClr val="FFFFFF"/>
              </a:solidFill>
              <a:latin typeface="+mj-lt"/>
            </a:endParaRP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Nebular Capture (giant planets)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Gas clearing by solar wind</a:t>
            </a:r>
          </a:p>
          <a:p>
            <a:pPr marL="514350" indent="-514350" eaLnBrk="0" hangingPunct="0">
              <a:buFontTx/>
              <a:buAutoNum type="arabicPeriod"/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Massive </a:t>
            </a:r>
            <a:r>
              <a:rPr lang="en-US" sz="3200" dirty="0" smtClean="0">
                <a:solidFill>
                  <a:srgbClr val="FFFFFF"/>
                </a:solidFill>
                <a:latin typeface="+mj-lt"/>
              </a:rPr>
              <a:t>Bombardment</a:t>
            </a:r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66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212725" y="1792288"/>
            <a:ext cx="4648200" cy="428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FFFF"/>
              </a:buClr>
              <a:buSzPct val="100000"/>
            </a:pP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Comets </a:t>
            </a:r>
            <a:r>
              <a:rPr lang="en-GB" sz="2400" dirty="0">
                <a:solidFill>
                  <a:srgbClr val="FFFFFF"/>
                </a:solidFill>
                <a:latin typeface="Arial" charset="0"/>
              </a:rPr>
              <a:t>and </a:t>
            </a: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Asteroids are the </a:t>
            </a:r>
            <a:r>
              <a:rPr lang="en-GB" sz="2400" dirty="0" err="1" smtClean="0">
                <a:solidFill>
                  <a:srgbClr val="FEFEFE"/>
                </a:solidFill>
                <a:latin typeface="Arial" charset="0"/>
              </a:rPr>
              <a:t>Planetesimals</a:t>
            </a: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 that remained </a:t>
            </a:r>
            <a:r>
              <a:rPr lang="en-GB" sz="2400" dirty="0">
                <a:solidFill>
                  <a:srgbClr val="FFFFFF"/>
                </a:solidFill>
                <a:latin typeface="Arial" charset="0"/>
              </a:rPr>
              <a:t>after the clearing of the solar </a:t>
            </a: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nebula</a:t>
            </a:r>
            <a:endParaRPr lang="en-GB" sz="2400" dirty="0">
              <a:solidFill>
                <a:srgbClr val="FFFFFF"/>
              </a:solidFill>
              <a:latin typeface="Arial" charset="0"/>
            </a:endParaRPr>
          </a:p>
          <a:p>
            <a:pPr eaLnBrk="1" hangingPunct="1">
              <a:lnSpc>
                <a:spcPct val="105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endParaRPr lang="en-GB" sz="2400" dirty="0">
              <a:solidFill>
                <a:srgbClr val="FFFFFF"/>
              </a:solidFill>
              <a:latin typeface="Arial" charset="0"/>
            </a:endParaRPr>
          </a:p>
          <a:p>
            <a:pPr eaLnBrk="1" hangingPunct="1">
              <a:lnSpc>
                <a:spcPct val="105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 dirty="0">
                <a:solidFill>
                  <a:srgbClr val="FFFFFF"/>
                </a:solidFill>
                <a:latin typeface="Arial" charset="0"/>
              </a:rPr>
              <a:t>Many of </a:t>
            </a:r>
            <a:r>
              <a:rPr lang="en-GB" sz="2400" dirty="0" smtClean="0">
                <a:solidFill>
                  <a:srgbClr val="FFFFFF"/>
                </a:solidFill>
                <a:latin typeface="Arial" charset="0"/>
              </a:rPr>
              <a:t>these </a:t>
            </a:r>
            <a:r>
              <a:rPr lang="en-GB" sz="2400" dirty="0">
                <a:solidFill>
                  <a:srgbClr val="FFFFFF"/>
                </a:solidFill>
                <a:latin typeface="Arial" charset="0"/>
              </a:rPr>
              <a:t>impacted on objects within the solar system during first few 100 million years (</a:t>
            </a:r>
            <a:r>
              <a:rPr lang="en-GB" sz="2400" dirty="0">
                <a:solidFill>
                  <a:srgbClr val="FFFF00"/>
                </a:solidFill>
                <a:latin typeface="Arial" charset="0"/>
              </a:rPr>
              <a:t>period of massive bombardment - creation of ubiquitous craters</a:t>
            </a:r>
            <a:r>
              <a:rPr lang="en-GB" sz="2400" dirty="0">
                <a:solidFill>
                  <a:srgbClr val="FFFFFF"/>
                </a:solidFill>
                <a:latin typeface="Arial" charset="0"/>
              </a:rPr>
              <a:t>).</a:t>
            </a:r>
          </a:p>
          <a:p>
            <a:pPr eaLnBrk="1" hangingPunct="1">
              <a:lnSpc>
                <a:spcPct val="105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endParaRPr lang="en-GB" sz="2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22531" name="Picture 2" descr="heavy_bombardment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38" y="1944688"/>
            <a:ext cx="42989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4538" y="-188913"/>
            <a:ext cx="8264525" cy="1981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31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 smtClean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Massive </a:t>
            </a:r>
            <a:r>
              <a:rPr lang="en-GB" sz="3600" dirty="0">
                <a:solidFill>
                  <a:srgbClr val="FFFF00"/>
                </a:solidFill>
                <a:ea typeface="ＭＳ Ｐゴシック" charset="0"/>
                <a:cs typeface="ＭＳ Ｐゴシック" charset="0"/>
              </a:rPr>
              <a:t>Bombardment</a:t>
            </a:r>
          </a:p>
        </p:txBody>
      </p:sp>
    </p:spTree>
    <p:extLst>
      <p:ext uri="{BB962C8B-B14F-4D97-AF65-F5344CB8AC3E}">
        <p14:creationId xmlns:p14="http://schemas.microsoft.com/office/powerpoint/2010/main" val="38316871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13" y="914400"/>
            <a:ext cx="5056187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34938" y="1128713"/>
            <a:ext cx="502920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E8E9D1"/>
                </a:solidFill>
                <a:latin typeface="Arial" charset="0"/>
              </a:rPr>
              <a:t>The Earth-Moon </a:t>
            </a:r>
            <a:r>
              <a:rPr lang="ja-JP" altLang="en-GB" sz="2400">
                <a:solidFill>
                  <a:srgbClr val="E8E9D1"/>
                </a:solidFill>
                <a:latin typeface="Arial" charset="0"/>
              </a:rPr>
              <a:t>“</a:t>
            </a:r>
            <a:r>
              <a:rPr lang="en-GB" altLang="ja-JP" sz="2400">
                <a:solidFill>
                  <a:srgbClr val="E8E9D1"/>
                </a:solidFill>
                <a:latin typeface="Arial" charset="0"/>
              </a:rPr>
              <a:t>double planet</a:t>
            </a:r>
            <a:r>
              <a:rPr lang="ja-JP" altLang="en-GB" sz="2400">
                <a:solidFill>
                  <a:srgbClr val="E8E9D1"/>
                </a:solidFill>
                <a:latin typeface="Arial" charset="0"/>
              </a:rPr>
              <a:t>”</a:t>
            </a:r>
            <a:r>
              <a:rPr lang="en-GB" altLang="ja-JP" sz="2400">
                <a:solidFill>
                  <a:srgbClr val="E8E9D1"/>
                </a:solidFill>
                <a:latin typeface="Arial" charset="0"/>
              </a:rPr>
              <a:t> does not fit well into the nebular theory </a:t>
            </a: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endParaRPr lang="en-GB" sz="2400">
              <a:solidFill>
                <a:srgbClr val="E8E9D1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E8E9D1"/>
                </a:solidFill>
                <a:latin typeface="Arial" charset="0"/>
              </a:rPr>
              <a:t>Planetesimal accretion predicts </a:t>
            </a: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E8E9D1"/>
                </a:solidFill>
                <a:latin typeface="Arial" charset="0"/>
              </a:rPr>
              <a:t>both should have the same </a:t>
            </a: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E8E9D1"/>
                </a:solidFill>
                <a:latin typeface="Arial" charset="0"/>
              </a:rPr>
              <a:t>chemical composition.</a:t>
            </a: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endParaRPr lang="en-GB" sz="2400">
              <a:solidFill>
                <a:srgbClr val="E8E9D1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sz="2400">
                <a:solidFill>
                  <a:srgbClr val="E8E9D1"/>
                </a:solidFill>
                <a:latin typeface="Arial" charset="0"/>
              </a:rPr>
              <a:t>They do n</a:t>
            </a:r>
            <a:r>
              <a:rPr lang="en-US" sz="2400">
                <a:solidFill>
                  <a:srgbClr val="E8E9D1"/>
                </a:solidFill>
                <a:latin typeface="Arial" charset="0"/>
              </a:rPr>
              <a:t>o</a:t>
            </a:r>
            <a:r>
              <a:rPr lang="en-GB" altLang="ja-JP" sz="2400">
                <a:solidFill>
                  <a:srgbClr val="E8E9D1"/>
                </a:solidFill>
                <a:latin typeface="Arial" charset="0"/>
              </a:rPr>
              <a:t>t; there are subtle </a:t>
            </a:r>
          </a:p>
          <a:p>
            <a:pPr eaLnBrk="1" hangingPunct="1">
              <a:lnSpc>
                <a:spcPct val="90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altLang="ja-JP" sz="2400">
                <a:solidFill>
                  <a:srgbClr val="E8E9D1"/>
                </a:solidFill>
                <a:latin typeface="Arial" charset="0"/>
              </a:rPr>
              <a:t>but significant differences </a:t>
            </a:r>
            <a:endParaRPr lang="en-GB" sz="2400">
              <a:solidFill>
                <a:srgbClr val="E8E9D1"/>
              </a:solidFill>
              <a:latin typeface="Arial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576263" y="5562600"/>
            <a:ext cx="9144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>
                <a:solidFill>
                  <a:srgbClr val="FFC272"/>
                </a:solidFill>
                <a:latin typeface="Arial" charset="0"/>
              </a:rPr>
              <a:t>Moon is composed of less dense material than Earth</a:t>
            </a:r>
          </a:p>
        </p:txBody>
      </p:sp>
    </p:spTree>
    <p:extLst>
      <p:ext uri="{BB962C8B-B14F-4D97-AF65-F5344CB8AC3E}">
        <p14:creationId xmlns:p14="http://schemas.microsoft.com/office/powerpoint/2010/main" val="32461084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388938"/>
            <a:ext cx="4767262" cy="524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04800" y="381000"/>
            <a:ext cx="40386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>
                <a:solidFill>
                  <a:srgbClr val="E8E9D1"/>
                </a:solidFill>
                <a:latin typeface="Arial" charset="0"/>
              </a:rPr>
              <a:t>The general view is that the Earth</a:t>
            </a:r>
            <a:r>
              <a:rPr lang="ja-JP" altLang="en-GB">
                <a:solidFill>
                  <a:srgbClr val="E8E9D1"/>
                </a:solidFill>
                <a:latin typeface="Arial" charset="0"/>
              </a:rPr>
              <a:t>’</a:t>
            </a:r>
            <a:r>
              <a:rPr lang="en-GB" altLang="ja-JP">
                <a:solidFill>
                  <a:srgbClr val="E8E9D1"/>
                </a:solidFill>
                <a:latin typeface="Arial" charset="0"/>
              </a:rPr>
              <a:t>s moon was created as a result of the impact of a large object, perhaps as large as Mars, with the Earth very early in its existence.</a:t>
            </a:r>
          </a:p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endParaRPr lang="en-GB">
              <a:solidFill>
                <a:srgbClr val="E8E9D1"/>
              </a:solidFill>
              <a:latin typeface="Arial" charset="0"/>
            </a:endParaRPr>
          </a:p>
          <a:p>
            <a:pPr eaLnBrk="1" hangingPunct="1"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>
                <a:solidFill>
                  <a:srgbClr val="E8E9D1"/>
                </a:solidFill>
                <a:latin typeface="Arial" charset="0"/>
              </a:rPr>
              <a:t>The moon was formed from the debris of this collision, which included lower density </a:t>
            </a:r>
            <a:r>
              <a:rPr lang="ja-JP" altLang="en-GB">
                <a:solidFill>
                  <a:srgbClr val="E8E9D1"/>
                </a:solidFill>
                <a:latin typeface="Arial" charset="0"/>
              </a:rPr>
              <a:t>“</a:t>
            </a:r>
            <a:r>
              <a:rPr lang="en-GB" altLang="ja-JP">
                <a:solidFill>
                  <a:srgbClr val="E8E9D1"/>
                </a:solidFill>
                <a:latin typeface="Arial" charset="0"/>
              </a:rPr>
              <a:t>mantle</a:t>
            </a:r>
            <a:r>
              <a:rPr lang="ja-JP" altLang="en-GB">
                <a:solidFill>
                  <a:srgbClr val="E8E9D1"/>
                </a:solidFill>
                <a:latin typeface="Arial" charset="0"/>
              </a:rPr>
              <a:t>”</a:t>
            </a:r>
            <a:r>
              <a:rPr lang="en-GB" altLang="ja-JP">
                <a:solidFill>
                  <a:srgbClr val="E8E9D1"/>
                </a:solidFill>
                <a:latin typeface="Arial" charset="0"/>
              </a:rPr>
              <a:t> material from the Earth.</a:t>
            </a:r>
            <a:endParaRPr lang="en-GB">
              <a:solidFill>
                <a:srgbClr val="E8E9D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4271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475" name="Text Box 3"/>
          <p:cNvSpPr txBox="1">
            <a:spLocks noChangeArrowheads="1"/>
          </p:cNvSpPr>
          <p:nvPr/>
        </p:nvSpPr>
        <p:spPr bwMode="auto">
          <a:xfrm>
            <a:off x="287338" y="420688"/>
            <a:ext cx="92964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3200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Problems?</a:t>
            </a:r>
          </a:p>
          <a:p>
            <a:pPr eaLnBrk="0" hangingPunct="0">
              <a:defRPr/>
            </a:pPr>
            <a:endParaRPr lang="en-US" sz="3200" dirty="0">
              <a:solidFill>
                <a:srgbClr val="C3C586"/>
              </a:solidFill>
              <a:latin typeface="Arial" charset="0"/>
              <a:ea typeface="+mn-ea"/>
              <a:cs typeface="+mn-cs"/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Rocks returned by astronauts from the heavily cratered lunar highlands are ~ 3.9 billion yrs old – younger than solar system</a:t>
            </a:r>
          </a:p>
          <a:p>
            <a:pPr eaLnBrk="0" hangingPunct="0">
              <a:defRPr/>
            </a:pPr>
            <a:endParaRPr lang="en-US" dirty="0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Outer Jovian planets may not have had enough time to formed in their current locations</a:t>
            </a:r>
          </a:p>
          <a:p>
            <a:pPr marL="514350" indent="-514350" eaLnBrk="0" hangingPunct="0">
              <a:buFontTx/>
              <a:buAutoNum type="arabicPeriod"/>
              <a:defRPr/>
            </a:pPr>
            <a:endParaRPr lang="en-US" dirty="0">
              <a:solidFill>
                <a:srgbClr val="FFFFFF"/>
              </a:solidFill>
              <a:latin typeface="Arial" charset="0"/>
            </a:endParaRPr>
          </a:p>
          <a:p>
            <a:pPr eaLnBrk="0" hangingPunct="0">
              <a:defRPr/>
            </a:pPr>
            <a:endParaRPr lang="en-US" dirty="0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04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41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41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1475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2" descr="Slid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" y="649287"/>
            <a:ext cx="9186214" cy="5181599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269331" y="2706687"/>
            <a:ext cx="6781800" cy="1524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entury" pitchFamily="5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2116931" y="3316287"/>
            <a:ext cx="228600" cy="685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entury" pitchFamily="5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040731" y="1106487"/>
            <a:ext cx="6781800" cy="1524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entury" pitchFamily="5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2531" y="115887"/>
            <a:ext cx="2593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E8E9D1"/>
                </a:solidFill>
                <a:latin typeface="+mj-lt"/>
              </a:rPr>
              <a:t>Heavy Bombardment</a:t>
            </a:r>
            <a:endParaRPr lang="en-US" sz="2000" dirty="0">
              <a:solidFill>
                <a:srgbClr val="E8E9D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0112" y="1258887"/>
            <a:ext cx="3164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E8E9D1"/>
                </a:solidFill>
                <a:latin typeface="+mj-lt"/>
              </a:rPr>
              <a:t>Late Heavy Bombardment</a:t>
            </a:r>
            <a:endParaRPr lang="en-US" sz="2000" dirty="0">
              <a:solidFill>
                <a:srgbClr val="E8E9D1"/>
              </a:solidFill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1202531" y="496887"/>
            <a:ext cx="228600" cy="609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2040731" y="1563687"/>
            <a:ext cx="381000" cy="152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331" y="1318736"/>
            <a:ext cx="3458931" cy="230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0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475" name="Text Box 3"/>
          <p:cNvSpPr txBox="1">
            <a:spLocks noChangeArrowheads="1"/>
          </p:cNvSpPr>
          <p:nvPr/>
        </p:nvSpPr>
        <p:spPr bwMode="auto">
          <a:xfrm>
            <a:off x="59531" y="978198"/>
            <a:ext cx="5181600" cy="538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The Nice Model</a:t>
            </a:r>
            <a:endParaRPr lang="en-US" dirty="0">
              <a:solidFill>
                <a:srgbClr val="FFFF00"/>
              </a:solidFill>
              <a:latin typeface="Arial" charset="0"/>
              <a:ea typeface="+mn-ea"/>
              <a:cs typeface="+mn-cs"/>
            </a:endParaRPr>
          </a:p>
          <a:p>
            <a:pPr>
              <a:defRPr/>
            </a:pPr>
            <a:endParaRPr lang="en-US" sz="800" dirty="0">
              <a:solidFill>
                <a:schemeClr val="hlink"/>
              </a:solidFill>
              <a:latin typeface="Arial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All </a:t>
            </a:r>
            <a:r>
              <a:rPr lang="en-US" sz="2200" dirty="0" err="1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Jovians</a:t>
            </a: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 planets formed in orbits closer to that of Jupiter</a:t>
            </a:r>
          </a:p>
          <a:p>
            <a:pPr>
              <a:defRPr/>
            </a:pPr>
            <a:endParaRPr lang="en-US" sz="2200" dirty="0">
              <a:solidFill>
                <a:schemeClr val="bg2"/>
              </a:solidFill>
              <a:latin typeface="Arial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Orbital resonances between Jupiter and Saturn caused outer </a:t>
            </a:r>
            <a:r>
              <a:rPr lang="en-US" sz="2200" dirty="0" err="1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Jovians</a:t>
            </a: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 to move suddenly to larger orbits</a:t>
            </a:r>
          </a:p>
          <a:p>
            <a:pPr>
              <a:defRPr/>
            </a:pPr>
            <a:endParaRPr lang="en-US" sz="2200" dirty="0">
              <a:solidFill>
                <a:schemeClr val="bg2"/>
              </a:solidFill>
              <a:latin typeface="Arial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Giant planets interacted with Kuiper Belt </a:t>
            </a:r>
            <a:r>
              <a:rPr lang="en-US" sz="2200" dirty="0" smtClean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objects (</a:t>
            </a:r>
            <a:r>
              <a:rPr lang="en-US" sz="2200" dirty="0" smtClean="0">
                <a:solidFill>
                  <a:srgbClr val="24FF34"/>
                </a:solidFill>
                <a:latin typeface="Arial" charset="0"/>
                <a:ea typeface="+mn-ea"/>
                <a:cs typeface="+mn-cs"/>
              </a:rPr>
              <a:t>green in figure</a:t>
            </a:r>
            <a:r>
              <a:rPr lang="en-US" sz="2200" dirty="0" smtClean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), </a:t>
            </a: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scattering them throughout the solar system</a:t>
            </a:r>
          </a:p>
          <a:p>
            <a:pPr>
              <a:defRPr/>
            </a:pPr>
            <a:endParaRPr lang="en-US" sz="2200" dirty="0">
              <a:solidFill>
                <a:schemeClr val="bg2"/>
              </a:solidFill>
              <a:latin typeface="Arial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This lead to </a:t>
            </a:r>
            <a:r>
              <a:rPr lang="en-US" sz="2200" dirty="0" smtClean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LHB, delivery </a:t>
            </a: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of ices to Terrestrial </a:t>
            </a:r>
            <a:r>
              <a:rPr lang="en-US" sz="2200" dirty="0" smtClean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planets, and </a:t>
            </a: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formation of </a:t>
            </a:r>
            <a:r>
              <a:rPr lang="en-US" sz="2200" dirty="0" smtClean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the </a:t>
            </a:r>
            <a:r>
              <a:rPr lang="en-US" sz="2200" dirty="0" err="1" smtClean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Oort</a:t>
            </a:r>
            <a:r>
              <a:rPr lang="en-US" sz="2200" dirty="0" smtClean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C</a:t>
            </a:r>
            <a:r>
              <a:rPr lang="en-US" sz="2200" dirty="0" smtClean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loud</a:t>
            </a:r>
            <a:r>
              <a:rPr lang="en-US" sz="220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.</a:t>
            </a:r>
          </a:p>
        </p:txBody>
      </p:sp>
      <p:pic>
        <p:nvPicPr>
          <p:cNvPr id="31747" name="Picture 3" descr="NICE_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1416049"/>
            <a:ext cx="4429125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59731" y="334069"/>
            <a:ext cx="61376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/>
                <a:ea typeface="ＭＳ Ｐゴシック" charset="-128"/>
                <a:cs typeface="Arial"/>
              </a:rPr>
              <a:t>Late Heavy Bombardment (LHB)</a:t>
            </a:r>
            <a:r>
              <a:rPr lang="en-US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 charset="0"/>
              </a:rPr>
              <a:t> </a:t>
            </a:r>
          </a:p>
          <a:p>
            <a:endParaRPr lang="en-US" sz="32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399" y="420687"/>
            <a:ext cx="3564732" cy="5791200"/>
          </a:xfrm>
          <a:solidFill>
            <a:schemeClr val="tx1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Solar system is dominated by a central star, the Sun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br>
              <a:rPr lang="en-US" sz="2800" dirty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3600" dirty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Most of the mass in the solar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system (~ 99.8%).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Predominately (98%) 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Hydrogen and Helium</a:t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Rotates in same sense that planets orbit.</a:t>
            </a:r>
            <a:endParaRPr lang="en-US" sz="360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3011" name="Picture 3" descr="s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31" y="234076"/>
            <a:ext cx="5774531" cy="559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61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3138" y="192088"/>
            <a:ext cx="76962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FF00"/>
                </a:solidFill>
                <a:latin typeface="+mj-lt"/>
              </a:rPr>
              <a:t>Even if life existed on Earth prior to the LHB, the LHB would have sterilized the Earth</a:t>
            </a:r>
          </a:p>
        </p:txBody>
      </p:sp>
      <p:pic>
        <p:nvPicPr>
          <p:cNvPr id="3379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219200"/>
            <a:ext cx="8313738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93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4"/>
          <p:cNvSpPr txBox="1">
            <a:spLocks noChangeArrowheads="1"/>
          </p:cNvSpPr>
          <p:nvPr/>
        </p:nvSpPr>
        <p:spPr bwMode="auto">
          <a:xfrm>
            <a:off x="515938" y="4859338"/>
            <a:ext cx="8839200" cy="1200150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FFFF00"/>
                </a:solidFill>
                <a:latin typeface="Arial" charset="0"/>
                <a:cs typeface="Arial" charset="0"/>
              </a:rPr>
              <a:t>The oldest biological markers known to scientists date precisely to the end of the LHB, the earliest point at which life could have survived on Earth.</a:t>
            </a:r>
          </a:p>
        </p:txBody>
      </p:sp>
      <p:pic>
        <p:nvPicPr>
          <p:cNvPr id="35843" name="Picture 2" descr="Slid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9688"/>
            <a:ext cx="81280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74731" y="2716867"/>
            <a:ext cx="230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j-lt"/>
              </a:rPr>
              <a:t>now 3.8 </a:t>
            </a:r>
            <a:r>
              <a:rPr lang="en-US" dirty="0" err="1" smtClean="0">
                <a:solidFill>
                  <a:srgbClr val="FFFFFF"/>
                </a:solidFill>
                <a:latin typeface="+mj-lt"/>
              </a:rPr>
              <a:t>Gy</a:t>
            </a:r>
            <a:r>
              <a:rPr lang="en-US" dirty="0" smtClean="0">
                <a:solidFill>
                  <a:srgbClr val="FFFFFF"/>
                </a:solidFill>
                <a:latin typeface="+mj-lt"/>
              </a:rPr>
              <a:t>?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934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2"/>
          <p:cNvSpPr txBox="1">
            <a:spLocks noChangeArrowheads="1"/>
          </p:cNvSpPr>
          <p:nvPr/>
        </p:nvSpPr>
        <p:spPr bwMode="auto">
          <a:xfrm>
            <a:off x="820738" y="1030288"/>
            <a:ext cx="8001000" cy="399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b="1">
                <a:solidFill>
                  <a:schemeClr val="tx1"/>
                </a:solidFill>
                <a:latin typeface="Copperplate Gothic Light" charset="0"/>
                <a:cs typeface="Copperplate Gothic Light" charset="0"/>
              </a:rPr>
              <a:t>WE NOW UNDERSTAND HOW THE LOCATIONS AVAILABLE FOR LIFE (planets &amp; Moons) WERE FORMED.</a:t>
            </a: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  <a:buClr>
                <a:srgbClr val="FFFFFF"/>
              </a:buClr>
              <a:buSzPct val="100000"/>
              <a:buFont typeface="Times" charset="0"/>
              <a:buNone/>
            </a:pPr>
            <a:endParaRPr lang="en-GB" b="1">
              <a:solidFill>
                <a:schemeClr val="tx1"/>
              </a:solidFill>
              <a:latin typeface="Copperplate Gothic Light" charset="0"/>
              <a:cs typeface="Copperplate Gothic Light" charset="0"/>
            </a:endParaRPr>
          </a:p>
          <a:p>
            <a:pPr algn="ctr" eaLnBrk="1" hangingPunct="1">
              <a:lnSpc>
                <a:spcPct val="150000"/>
              </a:lnSpc>
              <a:spcAft>
                <a:spcPts val="600"/>
              </a:spcAft>
              <a:buClr>
                <a:srgbClr val="FFFFFF"/>
              </a:buClr>
              <a:buSzPct val="100000"/>
              <a:buFont typeface="Times" charset="0"/>
              <a:buNone/>
            </a:pPr>
            <a:r>
              <a:rPr lang="en-GB" b="1">
                <a:solidFill>
                  <a:schemeClr val="tx1"/>
                </a:solidFill>
                <a:latin typeface="Copperplate Gothic Light" charset="0"/>
                <a:cs typeface="Copperplate Gothic Light" charset="0"/>
              </a:rPr>
              <a:t>NOW, WHAT ARE THE REQUIREMENTS FOR LIFE?</a:t>
            </a:r>
          </a:p>
        </p:txBody>
      </p:sp>
    </p:spTree>
    <p:extLst>
      <p:ext uri="{BB962C8B-B14F-4D97-AF65-F5344CB8AC3E}">
        <p14:creationId xmlns:p14="http://schemas.microsoft.com/office/powerpoint/2010/main" val="19357086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12650" cy="691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644900" y="3960813"/>
            <a:ext cx="8424863" cy="13668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9720263" y="1223963"/>
            <a:ext cx="161925" cy="7207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9477375" y="2016125"/>
            <a:ext cx="2349500" cy="12239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5062" name="AutoShape 6"/>
          <p:cNvCxnSpPr>
            <a:cxnSpLocks noChangeShapeType="1"/>
          </p:cNvCxnSpPr>
          <p:nvPr/>
        </p:nvCxnSpPr>
        <p:spPr bwMode="auto">
          <a:xfrm flipH="1">
            <a:off x="3887788" y="0"/>
            <a:ext cx="531812" cy="7315200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2349500" y="503238"/>
            <a:ext cx="170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E3628D"/>
                </a:solidFill>
                <a:latin typeface="Arial" charset="0"/>
              </a:rPr>
              <a:t>Terrestrial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6156325" y="503238"/>
            <a:ext cx="170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E3628D"/>
                </a:solidFill>
                <a:latin typeface="Arial" charset="0"/>
              </a:rPr>
              <a:t>Jovian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1964531" y="73024"/>
            <a:ext cx="8839199" cy="5762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1800" indent="-323850" algn="ctr" defTabSz="449263">
              <a:lnSpc>
                <a:spcPct val="80000"/>
              </a:lnSpc>
              <a:spcAft>
                <a:spcPts val="1413"/>
              </a:spcAft>
              <a:buClr>
                <a:schemeClr val="accent1"/>
              </a:buClr>
              <a:buSzPct val="45000"/>
              <a:buFont typeface="StarSymbol" charset="0"/>
              <a:buNone/>
            </a:pPr>
            <a:r>
              <a:rPr lang="en-US" sz="3600" dirty="0">
                <a:solidFill>
                  <a:srgbClr val="FFFF00"/>
                </a:solidFill>
                <a:latin typeface="+mj-lt"/>
              </a:rPr>
              <a:t>Two “flavors” of </a:t>
            </a:r>
            <a:r>
              <a:rPr lang="en-US" sz="3600" dirty="0" smtClean="0">
                <a:solidFill>
                  <a:srgbClr val="FFFF00"/>
                </a:solidFill>
                <a:latin typeface="+mj-lt"/>
              </a:rPr>
              <a:t>planets in Solar System</a:t>
            </a:r>
            <a:endParaRPr lang="en-US" sz="36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06538" y="3163888"/>
            <a:ext cx="94329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1800" indent="-323850" defTabSz="449263">
              <a:lnSpc>
                <a:spcPct val="70000"/>
              </a:lnSpc>
              <a:spcAft>
                <a:spcPts val="1413"/>
              </a:spcAft>
              <a:buClr>
                <a:schemeClr val="accent1"/>
              </a:buClr>
              <a:buSzPct val="45000"/>
              <a:buFont typeface="StarSymbol" charset="0"/>
              <a:buNone/>
            </a:pPr>
            <a:endParaRPr lang="en-US" sz="2400" dirty="0">
              <a:solidFill>
                <a:schemeClr val="accent1"/>
              </a:solidFill>
              <a:latin typeface="Arial" charset="0"/>
            </a:endParaRPr>
          </a:p>
          <a:p>
            <a:pPr marL="431800" indent="-323850" defTabSz="449263">
              <a:lnSpc>
                <a:spcPct val="6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Arial" charset="0"/>
              </a:rPr>
              <a:t>small									</a:t>
            </a:r>
            <a:r>
              <a:rPr lang="en-US" sz="2000" dirty="0">
                <a:solidFill>
                  <a:srgbClr val="C2FFF0"/>
                </a:solidFill>
                <a:latin typeface="Arial" charset="0"/>
              </a:rPr>
              <a:t>large</a:t>
            </a:r>
          </a:p>
          <a:p>
            <a:pPr marL="431800" indent="-323850" defTabSz="449263">
              <a:lnSpc>
                <a:spcPct val="6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Char char="Ø"/>
            </a:pPr>
            <a:r>
              <a:rPr lang="en-US" sz="2000" dirty="0" smtClean="0">
                <a:solidFill>
                  <a:srgbClr val="FFFFFF"/>
                </a:solidFill>
                <a:latin typeface="Arial" charset="0"/>
              </a:rPr>
              <a:t>rocky</a:t>
            </a:r>
            <a:r>
              <a:rPr lang="en-US" sz="2000" dirty="0">
                <a:solidFill>
                  <a:srgbClr val="FFFFFF"/>
                </a:solidFill>
                <a:latin typeface="Arial" charset="0"/>
              </a:rPr>
              <a:t>/metallic							</a:t>
            </a:r>
            <a:r>
              <a:rPr lang="en-US" sz="2000" dirty="0">
                <a:solidFill>
                  <a:srgbClr val="C2FFF0"/>
                </a:solidFill>
                <a:latin typeface="Arial" charset="0"/>
              </a:rPr>
              <a:t>gaseous/icy</a:t>
            </a:r>
          </a:p>
          <a:p>
            <a:pPr marL="431800" indent="-323850" defTabSz="449263">
              <a:lnSpc>
                <a:spcPct val="6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Arial" charset="0"/>
              </a:rPr>
              <a:t>hotter 									</a:t>
            </a:r>
            <a:r>
              <a:rPr lang="en-US" sz="2000" dirty="0">
                <a:solidFill>
                  <a:srgbClr val="C2FFF0"/>
                </a:solidFill>
                <a:latin typeface="Arial" charset="0"/>
              </a:rPr>
              <a:t>colder</a:t>
            </a:r>
          </a:p>
          <a:p>
            <a:pPr marL="431800" indent="-323850" defTabSz="449263">
              <a:lnSpc>
                <a:spcPct val="6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Arial" charset="0"/>
              </a:rPr>
              <a:t>No rings								rings are </a:t>
            </a:r>
            <a:r>
              <a:rPr lang="en-US" sz="2000" dirty="0">
                <a:solidFill>
                  <a:srgbClr val="C2FFF0"/>
                </a:solidFill>
                <a:latin typeface="Arial" charset="0"/>
              </a:rPr>
              <a:t>ubiquitous </a:t>
            </a:r>
          </a:p>
          <a:p>
            <a:pPr marL="431800" indent="-323850" defTabSz="449263">
              <a:lnSpc>
                <a:spcPct val="6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Arial" charset="0"/>
              </a:rPr>
              <a:t>Slow rotation							</a:t>
            </a:r>
            <a:r>
              <a:rPr lang="en-US" sz="2000" dirty="0">
                <a:solidFill>
                  <a:srgbClr val="C2FFF0"/>
                </a:solidFill>
                <a:latin typeface="Arial" charset="0"/>
              </a:rPr>
              <a:t>rapid rotation</a:t>
            </a:r>
          </a:p>
          <a:p>
            <a:pPr marL="431800" indent="-323850" defTabSz="449263">
              <a:lnSpc>
                <a:spcPct val="6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Arial" charset="0"/>
              </a:rPr>
              <a:t>Solid surface 							</a:t>
            </a:r>
            <a:r>
              <a:rPr lang="en-US" sz="2000" dirty="0">
                <a:solidFill>
                  <a:srgbClr val="C2FFF0"/>
                </a:solidFill>
                <a:latin typeface="Arial" charset="0"/>
              </a:rPr>
              <a:t>not solid</a:t>
            </a:r>
          </a:p>
          <a:p>
            <a:pPr marL="431800" indent="-323850" defTabSz="449263">
              <a:lnSpc>
                <a:spcPct val="6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Arial" charset="0"/>
              </a:rPr>
              <a:t> minimal atmosphere					</a:t>
            </a:r>
            <a:r>
              <a:rPr lang="en-US" sz="2000" dirty="0">
                <a:solidFill>
                  <a:srgbClr val="C2FFF0"/>
                </a:solidFill>
                <a:latin typeface="Arial" charset="0"/>
              </a:rPr>
              <a:t>substantial atmospheres</a:t>
            </a:r>
          </a:p>
          <a:p>
            <a:pPr marL="431800" indent="-323850" defTabSz="449263">
              <a:lnSpc>
                <a:spcPct val="6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</a:rPr>
              <a:t>few/no </a:t>
            </a:r>
            <a:r>
              <a:rPr lang="en-US" sz="2000" dirty="0">
                <a:solidFill>
                  <a:srgbClr val="FFFFFF"/>
                </a:solidFill>
                <a:latin typeface="Arial" charset="0"/>
              </a:rPr>
              <a:t>moons						</a:t>
            </a:r>
            <a:r>
              <a:rPr lang="en-US" sz="2000" dirty="0" smtClean="0">
                <a:solidFill>
                  <a:srgbClr val="FFFFFF"/>
                </a:solidFill>
                <a:latin typeface="Arial" charset="0"/>
              </a:rPr>
              <a:t>	</a:t>
            </a:r>
            <a:r>
              <a:rPr lang="en-US" sz="2000" dirty="0" smtClean="0">
                <a:solidFill>
                  <a:srgbClr val="C2FFF0"/>
                </a:solidFill>
                <a:latin typeface="Arial" charset="0"/>
              </a:rPr>
              <a:t>many </a:t>
            </a:r>
            <a:r>
              <a:rPr lang="en-US" sz="2000" dirty="0">
                <a:solidFill>
                  <a:srgbClr val="C2FFF0"/>
                </a:solidFill>
                <a:latin typeface="Arial" charset="0"/>
              </a:rPr>
              <a:t>moon</a:t>
            </a:r>
          </a:p>
        </p:txBody>
      </p:sp>
    </p:spTree>
    <p:extLst>
      <p:ext uri="{BB962C8B-B14F-4D97-AF65-F5344CB8AC3E}">
        <p14:creationId xmlns:p14="http://schemas.microsoft.com/office/powerpoint/2010/main" val="3603502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Solar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20263" cy="648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76200" y="39688"/>
            <a:ext cx="4097338" cy="1825625"/>
          </a:xfrm>
          <a:prstGeom prst="rect">
            <a:avLst/>
          </a:prstGeom>
          <a:solidFill>
            <a:schemeClr val="tx1">
              <a:alpha val="6784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None/>
            </a:pPr>
            <a:r>
              <a:rPr lang="en-US" sz="2400" b="1">
                <a:solidFill>
                  <a:srgbClr val="FFFF00"/>
                </a:solidFill>
                <a:latin typeface="Arial" charset="0"/>
              </a:rPr>
              <a:t>Planetary orbits:</a:t>
            </a:r>
            <a:endParaRPr lang="en-US" sz="2400" b="1">
              <a:solidFill>
                <a:schemeClr val="tx2"/>
              </a:solidFill>
              <a:latin typeface="Arial" charset="0"/>
            </a:endParaRPr>
          </a:p>
          <a:p>
            <a:pPr eaLnBrk="1" hangingPunct="1">
              <a:lnSpc>
                <a:spcPct val="8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None/>
            </a:pPr>
            <a:r>
              <a:rPr lang="en-US" sz="2400">
                <a:solidFill>
                  <a:srgbClr val="E8E8D3"/>
                </a:solidFill>
                <a:latin typeface="Arial" charset="0"/>
              </a:rPr>
              <a:t>1) prograde (same direction) </a:t>
            </a:r>
          </a:p>
          <a:p>
            <a:pPr eaLnBrk="1" hangingPunct="1">
              <a:lnSpc>
                <a:spcPct val="8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None/>
            </a:pPr>
            <a:r>
              <a:rPr lang="en-US" sz="2400">
                <a:solidFill>
                  <a:srgbClr val="E8E8D3"/>
                </a:solidFill>
                <a:latin typeface="Arial" charset="0"/>
              </a:rPr>
              <a:t>2) approximately coplanar </a:t>
            </a:r>
          </a:p>
          <a:p>
            <a:pPr eaLnBrk="1" hangingPunct="1">
              <a:lnSpc>
                <a:spcPct val="8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None/>
            </a:pPr>
            <a:r>
              <a:rPr lang="en-US" sz="2400">
                <a:solidFill>
                  <a:srgbClr val="E8E8D3"/>
                </a:solidFill>
                <a:latin typeface="Arial" charset="0"/>
              </a:rPr>
              <a:t>3) approximately circular</a:t>
            </a:r>
            <a:endParaRPr lang="en-US">
              <a:solidFill>
                <a:srgbClr val="E8E8D3"/>
              </a:solidFill>
              <a:latin typeface="Arial" charset="0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6172200" y="4495800"/>
            <a:ext cx="3581400" cy="1825625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  <a:extLst/>
        </p:spPr>
        <p:txBody>
          <a:bodyPr anchor="ctr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None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Rotation:</a:t>
            </a:r>
            <a:endParaRPr lang="en-US" sz="2400" b="1" dirty="0">
              <a:solidFill>
                <a:schemeClr val="hlink"/>
              </a:solidFill>
              <a:latin typeface="Arial" charset="0"/>
            </a:endParaRPr>
          </a:p>
          <a:p>
            <a:pPr eaLnBrk="1" hangingPunct="1">
              <a:lnSpc>
                <a:spcPct val="8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None/>
            </a:pPr>
            <a:r>
              <a:rPr lang="en-US" sz="2400" dirty="0">
                <a:solidFill>
                  <a:srgbClr val="E8E8D3"/>
                </a:solidFill>
                <a:latin typeface="Arial" charset="0"/>
              </a:rPr>
              <a:t>1) Mostly </a:t>
            </a:r>
            <a:r>
              <a:rPr lang="en-US" sz="2400" dirty="0" err="1">
                <a:solidFill>
                  <a:srgbClr val="E8E8D3"/>
                </a:solidFill>
                <a:latin typeface="Arial" charset="0"/>
              </a:rPr>
              <a:t>prograde</a:t>
            </a:r>
            <a:r>
              <a:rPr lang="en-US" sz="2400" dirty="0">
                <a:solidFill>
                  <a:srgbClr val="E8E8D3"/>
                </a:solidFill>
                <a:latin typeface="Arial" charset="0"/>
              </a:rPr>
              <a:t> </a:t>
            </a:r>
          </a:p>
          <a:p>
            <a:pPr eaLnBrk="1" hangingPunct="1">
              <a:lnSpc>
                <a:spcPct val="8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None/>
            </a:pPr>
            <a:r>
              <a:rPr lang="en-US" sz="2400" dirty="0">
                <a:solidFill>
                  <a:srgbClr val="E8E8D3"/>
                </a:solidFill>
                <a:latin typeface="Arial" charset="0"/>
              </a:rPr>
              <a:t>2) Including the sun </a:t>
            </a:r>
          </a:p>
          <a:p>
            <a:pPr eaLnBrk="1" hangingPunct="1">
              <a:lnSpc>
                <a:spcPct val="80000"/>
              </a:lnSpc>
              <a:spcAft>
                <a:spcPts val="1413"/>
              </a:spcAft>
              <a:buClr>
                <a:srgbClr val="00FF99"/>
              </a:buClr>
              <a:buSzPct val="45000"/>
              <a:buFont typeface="Wingdings" charset="0"/>
              <a:buNone/>
            </a:pPr>
            <a:r>
              <a:rPr lang="en-US" sz="2400" dirty="0">
                <a:solidFill>
                  <a:srgbClr val="E8E8D3"/>
                </a:solidFill>
                <a:latin typeface="Arial" charset="0"/>
              </a:rPr>
              <a:t>3) Includes large </a:t>
            </a:r>
            <a:r>
              <a:rPr lang="en-US" sz="2400" dirty="0">
                <a:solidFill>
                  <a:srgbClr val="E9E8D4"/>
                </a:solidFill>
                <a:latin typeface="Arial" charset="0"/>
              </a:rPr>
              <a:t>moons</a:t>
            </a:r>
            <a:endParaRPr lang="en-US" dirty="0">
              <a:solidFill>
                <a:srgbClr val="E9E8D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94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8338" y="573088"/>
            <a:ext cx="8534400" cy="1524000"/>
          </a:xfrm>
          <a:solidFill>
            <a:schemeClr val="tx1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>
                <a:solidFill>
                  <a:srgbClr val="FFFF00"/>
                </a:solidFill>
                <a:latin typeface="Arial" charset="0"/>
                <a:ea typeface="ＭＳ Ｐゴシック" charset="0"/>
                <a:cs typeface="Arial" charset="0"/>
              </a:rPr>
              <a:t>Large numbers of smaller objects in the Solar System </a:t>
            </a:r>
            <a:br>
              <a:rPr lang="en-US" sz="4000">
                <a:solidFill>
                  <a:srgbClr val="FFFF00"/>
                </a:solidFill>
                <a:latin typeface="Arial" charset="0"/>
                <a:ea typeface="ＭＳ Ｐゴシック" charset="0"/>
                <a:cs typeface="Arial" charset="0"/>
              </a:rPr>
            </a:br>
            <a:endParaRPr lang="en-US" sz="4000">
              <a:solidFill>
                <a:srgbClr val="FFFF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73138" y="2249488"/>
            <a:ext cx="6248400" cy="23622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49263">
              <a:buClr>
                <a:srgbClr val="FFA761"/>
              </a:buClr>
              <a:buSzPct val="84000"/>
              <a:buFont typeface="Wingdings" charset="2"/>
              <a:buChar char="v"/>
              <a:defRPr/>
            </a:pPr>
            <a:r>
              <a:rPr lang="en-US" sz="4000" kern="0" dirty="0">
                <a:solidFill>
                  <a:srgbClr val="FFFF00"/>
                </a:solidFill>
                <a:latin typeface="Arial"/>
                <a:ea typeface="ＭＳ Ｐゴシック" charset="-128"/>
                <a:cs typeface="Arial"/>
              </a:rPr>
              <a:t> </a:t>
            </a:r>
            <a:r>
              <a:rPr lang="en-US" sz="4000" kern="0" dirty="0">
                <a:solidFill>
                  <a:srgbClr val="E8E8D3"/>
                </a:solidFill>
                <a:latin typeface="Arial"/>
                <a:ea typeface="ＭＳ Ｐゴシック" charset="-128"/>
                <a:cs typeface="Arial"/>
              </a:rPr>
              <a:t>moons: both rocky &amp; icy</a:t>
            </a:r>
          </a:p>
          <a:p>
            <a:pPr defTabSz="449263">
              <a:buClr>
                <a:srgbClr val="FFA761"/>
              </a:buClr>
              <a:buSzPct val="84000"/>
              <a:buFont typeface="Wingdings" charset="2"/>
              <a:buChar char="v"/>
              <a:defRPr/>
            </a:pPr>
            <a:r>
              <a:rPr lang="en-US" sz="4000" kern="0" dirty="0">
                <a:solidFill>
                  <a:srgbClr val="E8E8D3"/>
                </a:solidFill>
                <a:latin typeface="Arial"/>
                <a:ea typeface="ＭＳ Ｐゴシック" charset="-128"/>
                <a:cs typeface="Arial"/>
              </a:rPr>
              <a:t> asteroids: rocky</a:t>
            </a:r>
          </a:p>
          <a:p>
            <a:pPr defTabSz="449263">
              <a:buClr>
                <a:srgbClr val="FFA761"/>
              </a:buClr>
              <a:buSzPct val="84000"/>
              <a:buFont typeface="Wingdings" charset="2"/>
              <a:buChar char="v"/>
              <a:defRPr/>
            </a:pPr>
            <a:r>
              <a:rPr lang="en-US" sz="4000" kern="0" dirty="0">
                <a:solidFill>
                  <a:srgbClr val="E8E8D3"/>
                </a:solidFill>
                <a:latin typeface="Arial"/>
                <a:ea typeface="ＭＳ Ｐゴシック" charset="-128"/>
                <a:cs typeface="Arial"/>
              </a:rPr>
              <a:t> comets: icy</a:t>
            </a:r>
          </a:p>
        </p:txBody>
      </p:sp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5773738" y="2782888"/>
            <a:ext cx="838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600">
                <a:solidFill>
                  <a:srgbClr val="47FFD1"/>
                </a:solidFill>
              </a:rPr>
              <a:t>}</a:t>
            </a:r>
          </a:p>
        </p:txBody>
      </p:sp>
      <p:sp>
        <p:nvSpPr>
          <p:cNvPr id="49157" name="TextBox 4"/>
          <p:cNvSpPr txBox="1">
            <a:spLocks noChangeArrowheads="1"/>
          </p:cNvSpPr>
          <p:nvPr/>
        </p:nvSpPr>
        <p:spPr bwMode="auto">
          <a:xfrm>
            <a:off x="6230938" y="3240088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47FFD1"/>
                </a:solidFill>
              </a:rPr>
              <a:t>“Planetesimals”</a:t>
            </a:r>
          </a:p>
        </p:txBody>
      </p:sp>
    </p:spTree>
    <p:extLst>
      <p:ext uri="{BB962C8B-B14F-4D97-AF65-F5344CB8AC3E}">
        <p14:creationId xmlns:p14="http://schemas.microsoft.com/office/powerpoint/2010/main" val="9153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ida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62818">
            <a:off x="-121241" y="-178103"/>
            <a:ext cx="4682747" cy="260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566738" y="2232025"/>
            <a:ext cx="874871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449263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US" sz="4000" b="1">
                <a:solidFill>
                  <a:srgbClr val="FFFF00"/>
                </a:solidFill>
                <a:latin typeface="Times New Roman" charset="0"/>
              </a:rPr>
              <a:t/>
            </a:r>
            <a:br>
              <a:rPr lang="en-US" sz="4000" b="1">
                <a:solidFill>
                  <a:srgbClr val="FFFF00"/>
                </a:solidFill>
                <a:latin typeface="Times New Roman" charset="0"/>
              </a:rPr>
            </a:br>
            <a:r>
              <a:rPr lang="en-US" sz="4000" b="1">
                <a:solidFill>
                  <a:schemeClr val="accent1"/>
                </a:solidFill>
                <a:latin typeface="Times New Roman" charset="0"/>
              </a:rPr>
              <a:t/>
            </a:r>
            <a:br>
              <a:rPr lang="en-US" sz="4000" b="1">
                <a:solidFill>
                  <a:schemeClr val="accent1"/>
                </a:solidFill>
                <a:latin typeface="Times New Roman" charset="0"/>
              </a:rPr>
            </a:br>
            <a:endParaRPr lang="en-US" sz="4000" b="1">
              <a:solidFill>
                <a:schemeClr val="accent1"/>
              </a:solidFill>
              <a:latin typeface="Times New Roman" charset="0"/>
            </a:endParaRP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5977731" y="328612"/>
            <a:ext cx="2997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dirty="0">
                <a:solidFill>
                  <a:srgbClr val="FFFF00"/>
                </a:solidFill>
                <a:latin typeface="Arial" charset="0"/>
              </a:rPr>
              <a:t>Asteroids</a:t>
            </a:r>
            <a:br>
              <a:rPr lang="en-US" sz="4000" b="1" dirty="0">
                <a:solidFill>
                  <a:srgbClr val="FFFF00"/>
                </a:solidFill>
                <a:latin typeface="Arial" charset="0"/>
              </a:rPr>
            </a:br>
            <a:endParaRPr lang="en-US" sz="4000" b="1" dirty="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5120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731" y="2651832"/>
            <a:ext cx="4877593" cy="38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211138" y="2020888"/>
            <a:ext cx="57912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2400" dirty="0">
              <a:solidFill>
                <a:srgbClr val="E8E9D1"/>
              </a:solidFill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r</a:t>
            </a: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ocky</a:t>
            </a:r>
            <a:endParaRPr lang="en-US" sz="2400" dirty="0">
              <a:solidFill>
                <a:srgbClr val="E8E9D1"/>
              </a:solidFill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Odd-shapes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nearly circular orbits 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orbit planes are near Ecliptic Plane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Located in inner </a:t>
            </a:r>
            <a:r>
              <a:rPr lang="en-US" sz="2400" dirty="0">
                <a:solidFill>
                  <a:srgbClr val="E8E9D1"/>
                </a:solidFill>
                <a:latin typeface="Arial" charset="0"/>
              </a:rPr>
              <a:t>solar </a:t>
            </a: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system: </a:t>
            </a:r>
          </a:p>
          <a:p>
            <a:pPr marL="342900" indent="-342900" eaLnBrk="1" hangingPunct="1">
              <a:spcBef>
                <a:spcPct val="50000"/>
              </a:spcBef>
              <a:buFont typeface="Courier New"/>
              <a:buChar char="o"/>
            </a:pP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mostly </a:t>
            </a:r>
            <a:r>
              <a:rPr lang="en-US" sz="2400" dirty="0">
                <a:solidFill>
                  <a:srgbClr val="E8E9D1"/>
                </a:solidFill>
                <a:latin typeface="Arial" charset="0"/>
              </a:rPr>
              <a:t>between </a:t>
            </a: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Mars </a:t>
            </a:r>
            <a:r>
              <a:rPr lang="en-US" sz="2400" dirty="0">
                <a:solidFill>
                  <a:srgbClr val="E8E9D1"/>
                </a:solidFill>
                <a:latin typeface="Arial" charset="0"/>
              </a:rPr>
              <a:t>&amp; </a:t>
            </a: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Jupiter</a:t>
            </a:r>
          </a:p>
          <a:p>
            <a:pPr marL="342900" indent="-342900" eaLnBrk="1" hangingPunct="1">
              <a:spcBef>
                <a:spcPct val="50000"/>
              </a:spcBef>
              <a:buFont typeface="Courier New"/>
              <a:buChar char="o"/>
            </a:pP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Some “Earth-crossing”</a:t>
            </a:r>
            <a:endParaRPr lang="en-US" sz="2400" dirty="0">
              <a:solidFill>
                <a:srgbClr val="E8E9D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0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omet_NEAT-brow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-950913"/>
            <a:ext cx="9153525" cy="650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64331" y="3316287"/>
            <a:ext cx="866775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small </a:t>
            </a: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solid nucleus</a:t>
            </a:r>
            <a:endParaRPr lang="en-US" sz="2400" dirty="0">
              <a:solidFill>
                <a:srgbClr val="E8E9D1"/>
              </a:solidFill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“dirty snow ball”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E8E9D1"/>
                </a:solidFill>
                <a:latin typeface="Arial" charset="0"/>
              </a:rPr>
              <a:t>highly eccentric orbits 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very long “tails” </a:t>
            </a:r>
            <a:r>
              <a:rPr lang="en-US" sz="2400" dirty="0">
                <a:solidFill>
                  <a:srgbClr val="E8E9D1"/>
                </a:solidFill>
                <a:latin typeface="Arial" charset="0"/>
              </a:rPr>
              <a:t>(when “near” the Sun)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rgbClr val="E8E9D1"/>
                </a:solidFill>
                <a:latin typeface="Arial" charset="0"/>
              </a:rPr>
              <a:t>all </a:t>
            </a:r>
            <a:r>
              <a:rPr lang="en-US" sz="2400" dirty="0">
                <a:solidFill>
                  <a:srgbClr val="E8E9D1"/>
                </a:solidFill>
                <a:latin typeface="Arial" charset="0"/>
              </a:rPr>
              <a:t>orbit inclinations</a:t>
            </a: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381000" y="381000"/>
            <a:ext cx="2997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Century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>
                <a:solidFill>
                  <a:srgbClr val="FFFF00"/>
                </a:solidFill>
                <a:latin typeface="Arial" charset="0"/>
              </a:rPr>
              <a:t>Comets</a:t>
            </a:r>
            <a:br>
              <a:rPr lang="en-US" sz="4000" b="1">
                <a:solidFill>
                  <a:srgbClr val="FFFF00"/>
                </a:solidFill>
                <a:latin typeface="Arial" charset="0"/>
              </a:rPr>
            </a:br>
            <a:endParaRPr lang="en-US" sz="4000" b="1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53253" name="Picture 4" descr="Hall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92088"/>
            <a:ext cx="1998662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6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3">
      <a:dk1>
        <a:sysClr val="windowText" lastClr="000000"/>
      </a:dk1>
      <a:lt1>
        <a:srgbClr val="AA1A0E"/>
      </a:lt1>
      <a:dk2>
        <a:srgbClr val="424C2D"/>
      </a:dk2>
      <a:lt2>
        <a:srgbClr val="E8E9D1"/>
      </a:lt2>
      <a:accent1>
        <a:srgbClr val="9EB060"/>
      </a:accent1>
      <a:accent2>
        <a:srgbClr val="AA7C05"/>
      </a:accent2>
      <a:accent3>
        <a:srgbClr val="022698"/>
      </a:accent3>
      <a:accent4>
        <a:srgbClr val="824F1C"/>
      </a:accent4>
      <a:accent5>
        <a:srgbClr val="511818"/>
      </a:accent5>
      <a:accent6>
        <a:srgbClr val="553876"/>
      </a:accent6>
      <a:hlink>
        <a:srgbClr val="929547"/>
      </a:hlink>
      <a:folHlink>
        <a:srgbClr val="56633C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entury" pitchFamily="5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entury" pitchFamily="59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21447</TotalTime>
  <Words>1141</Words>
  <Application>Microsoft Macintosh PowerPoint</Application>
  <PresentationFormat>Custom</PresentationFormat>
  <Paragraphs>202</Paragraphs>
  <Slides>42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Default Design</vt:lpstr>
      <vt:lpstr>PowerPoint Presentation</vt:lpstr>
      <vt:lpstr>PowerPoint Presentation</vt:lpstr>
      <vt:lpstr>PowerPoint Presentation</vt:lpstr>
      <vt:lpstr>Solar system is dominated by a central star, the Sun:   Most of the mass in the solar system (~ 99.8%).  Predominately (98%)  Hydrogen and Helium  Rotates in same sense that planets orbit.</vt:lpstr>
      <vt:lpstr>PowerPoint Presentation</vt:lpstr>
      <vt:lpstr>PowerPoint Presentation</vt:lpstr>
      <vt:lpstr>Large numbers of smaller objects in the Solar System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Nebular 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Accretion </vt:lpstr>
      <vt:lpstr>PowerPoint Presentation</vt:lpstr>
      <vt:lpstr>PowerPoint Presentation</vt:lpstr>
      <vt:lpstr> Nebular Capture &amp; Jovian Moons</vt:lpstr>
      <vt:lpstr>PowerPoint Presentation</vt:lpstr>
      <vt:lpstr>PowerPoint Presentation</vt:lpstr>
      <vt:lpstr>PowerPoint Presentation</vt:lpstr>
      <vt:lpstr>Expulsion of remaining gas</vt:lpstr>
      <vt:lpstr>PowerPoint Presentation</vt:lpstr>
      <vt:lpstr>Massive Bombardment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Dr Dash</cp:lastModifiedBy>
  <cp:revision>519</cp:revision>
  <cp:lastPrinted>2015-01-21T19:00:40Z</cp:lastPrinted>
  <dcterms:created xsi:type="dcterms:W3CDTF">2012-08-19T17:29:34Z</dcterms:created>
  <dcterms:modified xsi:type="dcterms:W3CDTF">2016-09-21T20:01:02Z</dcterms:modified>
</cp:coreProperties>
</file>